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62" r:id="rId7"/>
    <p:sldId id="263" r:id="rId8"/>
    <p:sldId id="264" r:id="rId9"/>
    <p:sldId id="265" r:id="rId10"/>
    <p:sldId id="267" r:id="rId11"/>
    <p:sldId id="268" r:id="rId12"/>
    <p:sldId id="269" r:id="rId13"/>
    <p:sldId id="270" r:id="rId14"/>
    <p:sldId id="271" r:id="rId15"/>
    <p:sldId id="272" r:id="rId16"/>
    <p:sldId id="276" r:id="rId17"/>
    <p:sldId id="273" r:id="rId18"/>
    <p:sldId id="277" r:id="rId19"/>
    <p:sldId id="274" r:id="rId20"/>
    <p:sldId id="275"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mine M. Bachar" initials="YMB" lastIdx="4" clrIdx="0">
    <p:extLst>
      <p:ext uri="{19B8F6BF-5375-455C-9EA6-DF929625EA0E}">
        <p15:presenceInfo xmlns:p15="http://schemas.microsoft.com/office/powerpoint/2012/main" userId="S-1-5-21-3942698380-3245050189-2326847389-365672" providerId="AD"/>
      </p:ext>
    </p:extLst>
  </p:cmAuthor>
  <p:cmAuthor id="2" name="Ashley A. Foster" initials="AAF" lastIdx="1" clrIdx="1">
    <p:extLst>
      <p:ext uri="{19B8F6BF-5375-455C-9EA6-DF929625EA0E}">
        <p15:presenceInfo xmlns:p15="http://schemas.microsoft.com/office/powerpoint/2012/main" userId="S-1-5-21-3942698380-3245050189-2326847389-302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331"/>
    <a:srgbClr val="006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1"/>
    <p:restoredTop sz="94673"/>
  </p:normalViewPr>
  <p:slideViewPr>
    <p:cSldViewPr snapToGrid="0" snapToObjects="1">
      <p:cViewPr varScale="1">
        <p:scale>
          <a:sx n="66" d="100"/>
          <a:sy n="66" d="100"/>
        </p:scale>
        <p:origin x="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2AFC-2A98-0045-8E86-0AAD0561FA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CEAA0C-219E-574F-AEFD-EA7B80B28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2342D4-16CD-9342-B786-AE9BCD6B8D16}"/>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5" name="Footer Placeholder 4">
            <a:extLst>
              <a:ext uri="{FF2B5EF4-FFF2-40B4-BE49-F238E27FC236}">
                <a16:creationId xmlns:a16="http://schemas.microsoft.com/office/drawing/2014/main" id="{1518DED6-E475-A34D-8542-572329983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8A947-B9EB-804B-A989-D8D5E767A03E}"/>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417995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48EB-2246-4B40-8E31-F10AF3FDDE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073A48-A01D-5B4B-A64E-B722D6C8C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A4912B-A427-AC48-8F6C-C5DA4950C403}"/>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5" name="Footer Placeholder 4">
            <a:extLst>
              <a:ext uri="{FF2B5EF4-FFF2-40B4-BE49-F238E27FC236}">
                <a16:creationId xmlns:a16="http://schemas.microsoft.com/office/drawing/2014/main" id="{78D12CCC-FCD0-6342-A1AC-D4758E76A8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B5D278-934F-FC4F-9FC2-D535A55ACB37}"/>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225239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97A328-9E7B-4E4E-B0B8-64073BB4F8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A0A78E-30E7-3D49-A7A2-F02A98DEE9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FCE3F-104C-644B-BE8A-174FE6E081D3}"/>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5" name="Footer Placeholder 4">
            <a:extLst>
              <a:ext uri="{FF2B5EF4-FFF2-40B4-BE49-F238E27FC236}">
                <a16:creationId xmlns:a16="http://schemas.microsoft.com/office/drawing/2014/main" id="{3206AA17-A1C9-794A-B49A-F79842152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A3877F-C6EB-8043-85AE-88F1015945FF}"/>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277057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A533-354F-3A4D-B1BA-FA87230DE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A1CF51-77A4-3F4F-80D6-23F2D3E94C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342202-4946-9B44-B15A-D1A7E80C8497}"/>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5" name="Footer Placeholder 4">
            <a:extLst>
              <a:ext uri="{FF2B5EF4-FFF2-40B4-BE49-F238E27FC236}">
                <a16:creationId xmlns:a16="http://schemas.microsoft.com/office/drawing/2014/main" id="{3E14BD6B-E4F4-4840-92E4-01544378B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F2D111-006B-3244-B01E-60BC2803526C}"/>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6906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977D-945B-E54B-A3C0-6D4059209F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A0E6A1-835C-5C4A-B476-481526DBB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CE39C9-3CB4-3E4A-BEA5-8D5B16C2036C}"/>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5" name="Footer Placeholder 4">
            <a:extLst>
              <a:ext uri="{FF2B5EF4-FFF2-40B4-BE49-F238E27FC236}">
                <a16:creationId xmlns:a16="http://schemas.microsoft.com/office/drawing/2014/main" id="{B59BFE7A-4C55-E14B-B353-0610A9B2F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99535-0269-6649-A915-DEDE7A2D94C9}"/>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305856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6FB64-1C43-934B-A154-CA9D5A8B2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50659B-62E6-3545-B28B-08AB961A76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C6DE14-9299-A943-B3C4-13933F9277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4FA7AC-738D-964E-A4B1-409E50C621F5}"/>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6" name="Footer Placeholder 5">
            <a:extLst>
              <a:ext uri="{FF2B5EF4-FFF2-40B4-BE49-F238E27FC236}">
                <a16:creationId xmlns:a16="http://schemas.microsoft.com/office/drawing/2014/main" id="{0E2DA99D-FCBA-5445-A49E-DBA4838A54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C10BFC-50CC-EB44-8348-AAF2BD9333A5}"/>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25624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7CE25-688B-5C4C-8AE6-D74E992E74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B81E87-C26A-BE47-9D07-48C815877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3D579-5D7E-9541-A726-427F5787B1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7D03F0-4BED-7948-8B89-B5BC7CE7B2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F504D5-4B4B-4F44-BA27-BF15819730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8FB190-9421-5744-AC81-D626F91225FA}"/>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8" name="Footer Placeholder 7">
            <a:extLst>
              <a:ext uri="{FF2B5EF4-FFF2-40B4-BE49-F238E27FC236}">
                <a16:creationId xmlns:a16="http://schemas.microsoft.com/office/drawing/2014/main" id="{8ECB0425-70C0-D14A-932F-3E24D6D9A5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126A99-A643-0E45-8E22-17C733228B35}"/>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53960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9C26-6E7B-A84F-AB49-8DAE98A00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9B33C-7703-6742-9E9B-42D17EF6170E}"/>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4" name="Footer Placeholder 3">
            <a:extLst>
              <a:ext uri="{FF2B5EF4-FFF2-40B4-BE49-F238E27FC236}">
                <a16:creationId xmlns:a16="http://schemas.microsoft.com/office/drawing/2014/main" id="{7FA181CB-08E1-5D45-A0C5-8C18876211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6E7612-BEF6-2446-AC4D-5048283E1BC7}"/>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137249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4C063-4C79-9149-AF90-3B43118ACB28}"/>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3" name="Footer Placeholder 2">
            <a:extLst>
              <a:ext uri="{FF2B5EF4-FFF2-40B4-BE49-F238E27FC236}">
                <a16:creationId xmlns:a16="http://schemas.microsoft.com/office/drawing/2014/main" id="{F11AC67C-BF20-204F-97E3-B5AB78E725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024B9A-503F-7A43-B309-2EFFAC42F6A6}"/>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8667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6775-CAB0-054C-BCE4-10C2E4BC6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162ACFD-801D-3C4F-906B-6FB289AFC0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ECBD2-E038-8B40-9BDA-A3DB255B0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F16BBC-8727-FD4B-A694-7E4D55EE115E}"/>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6" name="Footer Placeholder 5">
            <a:extLst>
              <a:ext uri="{FF2B5EF4-FFF2-40B4-BE49-F238E27FC236}">
                <a16:creationId xmlns:a16="http://schemas.microsoft.com/office/drawing/2014/main" id="{20264071-2E21-034C-AFAE-5E55EA74A3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5CD92B-BB48-424D-88F9-F0AD1BA77AFE}"/>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2377173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763B0-BF07-CD49-9EF3-749E47B07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0E2E35-5F97-B14C-B93B-AF4998A6F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745E66-EB0E-BF45-98B6-7DF1F5A07C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79DD61-4A90-D042-8D8D-7D547D19A4AE}"/>
              </a:ext>
            </a:extLst>
          </p:cNvPr>
          <p:cNvSpPr>
            <a:spLocks noGrp="1"/>
          </p:cNvSpPr>
          <p:nvPr>
            <p:ph type="dt" sz="half" idx="10"/>
          </p:nvPr>
        </p:nvSpPr>
        <p:spPr/>
        <p:txBody>
          <a:bodyPr/>
          <a:lstStyle/>
          <a:p>
            <a:fld id="{F545AC9E-525C-9442-918E-B412CF40EF8C}" type="datetimeFigureOut">
              <a:rPr lang="en-US" smtClean="0"/>
              <a:t>8/21/2020</a:t>
            </a:fld>
            <a:endParaRPr lang="en-US"/>
          </a:p>
        </p:txBody>
      </p:sp>
      <p:sp>
        <p:nvSpPr>
          <p:cNvPr id="6" name="Footer Placeholder 5">
            <a:extLst>
              <a:ext uri="{FF2B5EF4-FFF2-40B4-BE49-F238E27FC236}">
                <a16:creationId xmlns:a16="http://schemas.microsoft.com/office/drawing/2014/main" id="{1E6D63CF-CAA3-284F-BFAA-8F28C0A23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9AFAA4-A214-104E-AEC8-F9D17A1D11DA}"/>
              </a:ext>
            </a:extLst>
          </p:cNvPr>
          <p:cNvSpPr>
            <a:spLocks noGrp="1"/>
          </p:cNvSpPr>
          <p:nvPr>
            <p:ph type="sldNum" sz="quarter" idx="12"/>
          </p:nvPr>
        </p:nvSpPr>
        <p:spPr/>
        <p:txBody>
          <a:bodyPr/>
          <a:lstStyle/>
          <a:p>
            <a:fld id="{40383987-8041-F046-AF5D-E6D2F27D04CD}" type="slidenum">
              <a:rPr lang="en-US" smtClean="0"/>
              <a:t>‹#›</a:t>
            </a:fld>
            <a:endParaRPr lang="en-US"/>
          </a:p>
        </p:txBody>
      </p:sp>
    </p:spTree>
    <p:extLst>
      <p:ext uri="{BB962C8B-B14F-4D97-AF65-F5344CB8AC3E}">
        <p14:creationId xmlns:p14="http://schemas.microsoft.com/office/powerpoint/2010/main" val="174647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7E0D0C-9E9B-CB47-82FC-C06E4E94B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18D68B-8EC0-E24F-A55C-775748743C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343FC7-C980-D74B-9856-CCA2DB6FB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5AC9E-525C-9442-918E-B412CF40EF8C}" type="datetimeFigureOut">
              <a:rPr lang="en-US" smtClean="0"/>
              <a:t>8/21/2020</a:t>
            </a:fld>
            <a:endParaRPr lang="en-US"/>
          </a:p>
        </p:txBody>
      </p:sp>
      <p:sp>
        <p:nvSpPr>
          <p:cNvPr id="5" name="Footer Placeholder 4">
            <a:extLst>
              <a:ext uri="{FF2B5EF4-FFF2-40B4-BE49-F238E27FC236}">
                <a16:creationId xmlns:a16="http://schemas.microsoft.com/office/drawing/2014/main" id="{86AB6988-3B11-FF4A-90D2-7130286F77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FC6285-3763-844F-8C5E-FC1D6D433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83987-8041-F046-AF5D-E6D2F27D04CD}" type="slidenum">
              <a:rPr lang="en-US" smtClean="0"/>
              <a:t>‹#›</a:t>
            </a:fld>
            <a:endParaRPr lang="en-US"/>
          </a:p>
        </p:txBody>
      </p:sp>
    </p:spTree>
    <p:extLst>
      <p:ext uri="{BB962C8B-B14F-4D97-AF65-F5344CB8AC3E}">
        <p14:creationId xmlns:p14="http://schemas.microsoft.com/office/powerpoint/2010/main" val="419394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mailto:occbookstore@bkst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bkstr.com/occstore/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9690DF-CCBA-524C-BD40-782C48FC0B9E}"/>
              </a:ext>
            </a:extLst>
          </p:cNvPr>
          <p:cNvSpPr>
            <a:spLocks noGrp="1"/>
          </p:cNvSpPr>
          <p:nvPr>
            <p:ph type="ctrTitle"/>
          </p:nvPr>
        </p:nvSpPr>
        <p:spPr>
          <a:xfrm>
            <a:off x="2159268" y="1949750"/>
            <a:ext cx="9144000" cy="1777416"/>
          </a:xfrm>
        </p:spPr>
        <p:txBody>
          <a:bodyPr>
            <a:normAutofit/>
          </a:bodyPr>
          <a:lstStyle/>
          <a:p>
            <a:pPr algn="l"/>
            <a:r>
              <a:rPr lang="en-US" sz="5400" b="1" dirty="0" smtClean="0">
                <a:solidFill>
                  <a:srgbClr val="8B2331"/>
                </a:solidFill>
                <a:latin typeface="Verdana" panose="020B0604030504040204" pitchFamily="34" charset="0"/>
                <a:ea typeface="Verdana" panose="020B0604030504040204" pitchFamily="34" charset="0"/>
                <a:cs typeface="Verdana" panose="020B0604030504040204" pitchFamily="34" charset="0"/>
              </a:rPr>
              <a:t>How to Order Your Textbooks </a:t>
            </a:r>
            <a:endParaRPr lang="en-US" sz="5400" b="1" dirty="0">
              <a:solidFill>
                <a:srgbClr val="8B233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a:extLst>
              <a:ext uri="{FF2B5EF4-FFF2-40B4-BE49-F238E27FC236}">
                <a16:creationId xmlns:a16="http://schemas.microsoft.com/office/drawing/2014/main" id="{C96336C9-F29F-9F44-B45A-14F52D8628A5}"/>
              </a:ext>
            </a:extLst>
          </p:cNvPr>
          <p:cNvPicPr>
            <a:picLocks noChangeAspect="1"/>
          </p:cNvPicPr>
          <p:nvPr/>
        </p:nvPicPr>
        <p:blipFill>
          <a:blip r:embed="rId3"/>
          <a:stretch>
            <a:fillRect/>
          </a:stretch>
        </p:blipFill>
        <p:spPr>
          <a:xfrm>
            <a:off x="6874615" y="3456844"/>
            <a:ext cx="7315200" cy="914400"/>
          </a:xfrm>
          <a:prstGeom prst="rect">
            <a:avLst/>
          </a:prstGeom>
        </p:spPr>
      </p:pic>
      <p:sp>
        <p:nvSpPr>
          <p:cNvPr id="5" name="Subtitle 2">
            <a:extLst>
              <a:ext uri="{FF2B5EF4-FFF2-40B4-BE49-F238E27FC236}">
                <a16:creationId xmlns:a16="http://schemas.microsoft.com/office/drawing/2014/main" id="{73A39949-D712-014C-878C-05F9FFB81CF0}"/>
              </a:ext>
            </a:extLst>
          </p:cNvPr>
          <p:cNvSpPr>
            <a:spLocks noGrp="1"/>
          </p:cNvSpPr>
          <p:nvPr>
            <p:ph type="subTitle" idx="1"/>
          </p:nvPr>
        </p:nvSpPr>
        <p:spPr>
          <a:xfrm>
            <a:off x="7620000" y="3685192"/>
            <a:ext cx="9144000" cy="1655762"/>
          </a:xfrm>
        </p:spPr>
        <p:txBody>
          <a:bodyPr>
            <a:normAutofit/>
          </a:bodyPr>
          <a:lstStyle/>
          <a:p>
            <a:pPr algn="l"/>
            <a:r>
              <a:rPr lang="en-US" sz="2800" dirty="0" smtClean="0">
                <a:solidFill>
                  <a:srgbClr val="006170"/>
                </a:solidFill>
                <a:latin typeface="Verdana" panose="020B0604030504040204" pitchFamily="34" charset="0"/>
                <a:ea typeface="Verdana" panose="020B0604030504040204" pitchFamily="34" charset="0"/>
                <a:cs typeface="Verdana" panose="020B0604030504040204" pitchFamily="34" charset="0"/>
              </a:rPr>
              <a:t>Visual Instructions</a:t>
            </a:r>
          </a:p>
          <a:p>
            <a:pPr algn="l"/>
            <a:endParaRPr lang="en-US" sz="2800" dirty="0">
              <a:solidFill>
                <a:srgbClr val="00617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04588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18" name="Content Placeholder 2">
            <a:extLst>
              <a:ext uri="{FF2B5EF4-FFF2-40B4-BE49-F238E27FC236}">
                <a16:creationId xmlns:a16="http://schemas.microsoft.com/office/drawing/2014/main" id="{85E053A1-509A-5442-81AA-DA672EA1F79E}"/>
              </a:ext>
            </a:extLst>
          </p:cNvPr>
          <p:cNvSpPr txBox="1">
            <a:spLocks/>
          </p:cNvSpPr>
          <p:nvPr/>
        </p:nvSpPr>
        <p:spPr>
          <a:xfrm>
            <a:off x="1805719" y="1895756"/>
            <a:ext cx="4098056" cy="448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rotWithShape="1">
          <a:blip r:embed="rId4"/>
          <a:srcRect l="-429" t="521" r="13509" b="39725"/>
          <a:stretch/>
        </p:blipFill>
        <p:spPr>
          <a:xfrm>
            <a:off x="2767810" y="1946979"/>
            <a:ext cx="6649080" cy="2519143"/>
          </a:xfrm>
          <a:prstGeom prst="rect">
            <a:avLst/>
          </a:prstGeom>
        </p:spPr>
      </p:pic>
      <p:sp>
        <p:nvSpPr>
          <p:cNvPr id="2" name="Title 1"/>
          <p:cNvSpPr>
            <a:spLocks noGrp="1"/>
          </p:cNvSpPr>
          <p:nvPr>
            <p:ph type="title"/>
          </p:nvPr>
        </p:nvSpPr>
        <p:spPr>
          <a:xfrm>
            <a:off x="834550" y="426771"/>
            <a:ext cx="10515600" cy="1325563"/>
          </a:xfrm>
        </p:spPr>
        <p:txBody>
          <a:bodyPr>
            <a:normAutofit/>
          </a:bodyPr>
          <a:lstStyle/>
          <a:p>
            <a:pPr algn="ctr"/>
            <a:r>
              <a:rPr lang="en-US" sz="2200" b="1" dirty="0" smtClean="0">
                <a:latin typeface="Verdana" panose="020B0604030504040204" pitchFamily="34" charset="0"/>
                <a:ea typeface="Verdana" panose="020B0604030504040204" pitchFamily="34" charset="0"/>
              </a:rPr>
              <a:t>Select the option you prefer and then click </a:t>
            </a:r>
            <a:br>
              <a:rPr lang="en-US" sz="2200" b="1" dirty="0" smtClean="0">
                <a:latin typeface="Verdana" panose="020B0604030504040204" pitchFamily="34" charset="0"/>
                <a:ea typeface="Verdana" panose="020B0604030504040204" pitchFamily="34" charset="0"/>
              </a:rPr>
            </a:br>
            <a:r>
              <a:rPr lang="en-US" sz="2200" b="1" dirty="0" smtClean="0">
                <a:latin typeface="Verdana" panose="020B0604030504040204" pitchFamily="34" charset="0"/>
                <a:ea typeface="Verdana" panose="020B0604030504040204" pitchFamily="34" charset="0"/>
              </a:rPr>
              <a:t>‘PROCEED TO CHECKOUT’</a:t>
            </a:r>
            <a:endParaRPr lang="en-US" sz="2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8022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DF3597-3BAF-D448-BB15-0F3977BDF4EE}"/>
              </a:ext>
            </a:extLst>
          </p:cNvPr>
          <p:cNvSpPr>
            <a:spLocks noGrp="1"/>
          </p:cNvSpPr>
          <p:nvPr>
            <p:ph type="title"/>
          </p:nvPr>
        </p:nvSpPr>
        <p:spPr>
          <a:xfrm>
            <a:off x="240207" y="577073"/>
            <a:ext cx="11711586" cy="1325563"/>
          </a:xfrm>
        </p:spPr>
        <p:txBody>
          <a:bodyPr>
            <a:noAutofit/>
          </a:bodyPr>
          <a:lstStyle/>
          <a:p>
            <a:pPr algn="ctr"/>
            <a:r>
              <a:rPr lang="en-US" sz="2200" b="1" dirty="0" smtClean="0">
                <a:latin typeface="Verdana" panose="020B0604030504040204" pitchFamily="34" charset="0"/>
                <a:ea typeface="Verdana" panose="020B0604030504040204" pitchFamily="34" charset="0"/>
              </a:rPr>
              <a:t>It is best to create an account so that your information can be saved for a faster checkout of any future bookstore purchases you may need to make. If you do not want to create an account, click </a:t>
            </a:r>
            <a:r>
              <a:rPr lang="en-US" sz="2200" b="1" dirty="0">
                <a:latin typeface="Verdana" panose="020B0604030504040204" pitchFamily="34" charset="0"/>
                <a:ea typeface="Verdana" panose="020B0604030504040204" pitchFamily="34" charset="0"/>
              </a:rPr>
              <a:t>on ‘Continue as Guest’ and enter your Owens </a:t>
            </a:r>
            <a:r>
              <a:rPr lang="en-US" sz="2200" b="1" dirty="0" smtClean="0">
                <a:latin typeface="Verdana" panose="020B0604030504040204" pitchFamily="34" charset="0"/>
                <a:ea typeface="Verdana" panose="020B0604030504040204" pitchFamily="34" charset="0"/>
              </a:rPr>
              <a:t>student </a:t>
            </a:r>
            <a:r>
              <a:rPr lang="en-US" sz="2200" b="1" dirty="0">
                <a:latin typeface="Verdana" panose="020B0604030504040204" pitchFamily="34" charset="0"/>
                <a:ea typeface="Verdana" panose="020B0604030504040204" pitchFamily="34" charset="0"/>
              </a:rPr>
              <a:t>email address. Once finished, click on ‘PROCEED TO DELIVERY OPTIONS’.</a:t>
            </a:r>
          </a:p>
        </p:txBody>
      </p:sp>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pic>
        <p:nvPicPr>
          <p:cNvPr id="8" name="Picture 7"/>
          <p:cNvPicPr>
            <a:picLocks noChangeAspect="1"/>
          </p:cNvPicPr>
          <p:nvPr/>
        </p:nvPicPr>
        <p:blipFill>
          <a:blip r:embed="rId4"/>
          <a:stretch>
            <a:fillRect/>
          </a:stretch>
        </p:blipFill>
        <p:spPr>
          <a:xfrm>
            <a:off x="2523811" y="2193106"/>
            <a:ext cx="7144378" cy="3572189"/>
          </a:xfrm>
          <a:prstGeom prst="rect">
            <a:avLst/>
          </a:prstGeom>
        </p:spPr>
      </p:pic>
    </p:spTree>
    <p:extLst>
      <p:ext uri="{BB962C8B-B14F-4D97-AF65-F5344CB8AC3E}">
        <p14:creationId xmlns:p14="http://schemas.microsoft.com/office/powerpoint/2010/main" val="291053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9" name="Title 1">
            <a:extLst>
              <a:ext uri="{FF2B5EF4-FFF2-40B4-BE49-F238E27FC236}">
                <a16:creationId xmlns:a16="http://schemas.microsoft.com/office/drawing/2014/main" id="{61BA54DB-9E9A-D34F-9682-AE842FEEAC6D}"/>
              </a:ext>
            </a:extLst>
          </p:cNvPr>
          <p:cNvSpPr>
            <a:spLocks noGrp="1"/>
          </p:cNvSpPr>
          <p:nvPr>
            <p:ph type="title"/>
          </p:nvPr>
        </p:nvSpPr>
        <p:spPr>
          <a:xfrm>
            <a:off x="838200" y="268235"/>
            <a:ext cx="10515600" cy="1325563"/>
          </a:xfrm>
        </p:spPr>
        <p:txBody>
          <a:bodyPr>
            <a:noAutofit/>
          </a:bodyPr>
          <a:lstStyle/>
          <a:p>
            <a:pPr algn="ctr"/>
            <a:r>
              <a:rPr lang="en-US" sz="2200" b="1" dirty="0">
                <a:latin typeface="Verdana" panose="020B0604030504040204" pitchFamily="34" charset="0"/>
                <a:ea typeface="Verdana" panose="020B0604030504040204" pitchFamily="34" charset="0"/>
              </a:rPr>
              <a:t>Enter </a:t>
            </a:r>
            <a:r>
              <a:rPr lang="en-US" sz="2200" b="1" dirty="0" smtClean="0">
                <a:latin typeface="Verdana" panose="020B0604030504040204" pitchFamily="34" charset="0"/>
                <a:ea typeface="Verdana" panose="020B0604030504040204" pitchFamily="34" charset="0"/>
              </a:rPr>
              <a:t>the address you want your order shipped to. </a:t>
            </a:r>
            <a:br>
              <a:rPr lang="en-US" sz="2200" b="1" dirty="0" smtClean="0">
                <a:latin typeface="Verdana" panose="020B0604030504040204" pitchFamily="34" charset="0"/>
                <a:ea typeface="Verdana" panose="020B0604030504040204" pitchFamily="34" charset="0"/>
              </a:rPr>
            </a:br>
            <a:r>
              <a:rPr lang="en-US" sz="2200" b="1" dirty="0" smtClean="0">
                <a:latin typeface="Verdana" panose="020B0604030504040204" pitchFamily="34" charset="0"/>
                <a:ea typeface="Verdana" panose="020B0604030504040204" pitchFamily="34" charset="0"/>
              </a:rPr>
              <a:t>Then </a:t>
            </a:r>
            <a:r>
              <a:rPr lang="en-US" sz="2200" b="1" dirty="0">
                <a:latin typeface="Verdana" panose="020B0604030504040204" pitchFamily="34" charset="0"/>
                <a:ea typeface="Verdana" panose="020B0604030504040204" pitchFamily="34" charset="0"/>
              </a:rPr>
              <a:t>click on ‘PROCEED TO PAYMENT METHOD’.</a:t>
            </a:r>
          </a:p>
        </p:txBody>
      </p:sp>
      <p:pic>
        <p:nvPicPr>
          <p:cNvPr id="5" name="Picture 4"/>
          <p:cNvPicPr>
            <a:picLocks noChangeAspect="1"/>
          </p:cNvPicPr>
          <p:nvPr/>
        </p:nvPicPr>
        <p:blipFill>
          <a:blip r:embed="rId4"/>
          <a:stretch>
            <a:fillRect/>
          </a:stretch>
        </p:blipFill>
        <p:spPr>
          <a:xfrm>
            <a:off x="3278679" y="1532772"/>
            <a:ext cx="5634642" cy="4738530"/>
          </a:xfrm>
          <a:prstGeom prst="rect">
            <a:avLst/>
          </a:prstGeom>
        </p:spPr>
      </p:pic>
    </p:spTree>
    <p:extLst>
      <p:ext uri="{BB962C8B-B14F-4D97-AF65-F5344CB8AC3E}">
        <p14:creationId xmlns:p14="http://schemas.microsoft.com/office/powerpoint/2010/main" val="1044790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18" name="Content Placeholder 2">
            <a:extLst>
              <a:ext uri="{FF2B5EF4-FFF2-40B4-BE49-F238E27FC236}">
                <a16:creationId xmlns:a16="http://schemas.microsoft.com/office/drawing/2014/main" id="{85E053A1-509A-5442-81AA-DA672EA1F79E}"/>
              </a:ext>
            </a:extLst>
          </p:cNvPr>
          <p:cNvSpPr txBox="1">
            <a:spLocks/>
          </p:cNvSpPr>
          <p:nvPr/>
        </p:nvSpPr>
        <p:spPr>
          <a:xfrm>
            <a:off x="1805719" y="1895756"/>
            <a:ext cx="4098056" cy="448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a:xfrm>
            <a:off x="645975" y="2032001"/>
            <a:ext cx="10515600" cy="3423852"/>
          </a:xfrm>
        </p:spPr>
        <p:txBody>
          <a:bodyPr>
            <a:normAutofit fontScale="90000"/>
          </a:bodyPr>
          <a:lstStyle/>
          <a:p>
            <a:pPr algn="ctr"/>
            <a:r>
              <a:rPr lang="en-US" sz="2800" b="1" dirty="0" smtClean="0">
                <a:latin typeface="Verdana" panose="020B0604030504040204" pitchFamily="34" charset="0"/>
                <a:ea typeface="Verdana" panose="020B0604030504040204" pitchFamily="34" charset="0"/>
              </a:rPr>
              <a:t>There are three different payment options available:</a:t>
            </a:r>
            <a:br>
              <a:rPr lang="en-US" sz="2800" b="1" dirty="0" smtClean="0">
                <a:latin typeface="Verdana" panose="020B0604030504040204" pitchFamily="34" charset="0"/>
                <a:ea typeface="Verdana" panose="020B0604030504040204" pitchFamily="34" charset="0"/>
              </a:rPr>
            </a:br>
            <a:r>
              <a:rPr lang="en-US" sz="2800" b="1" dirty="0" smtClean="0">
                <a:solidFill>
                  <a:srgbClr val="FF0000"/>
                </a:solidFill>
                <a:latin typeface="Verdana" panose="020B0604030504040204" pitchFamily="34" charset="0"/>
                <a:ea typeface="Verdana" panose="020B0604030504040204" pitchFamily="34" charset="0"/>
              </a:rPr>
              <a:t> </a:t>
            </a:r>
            <a:br>
              <a:rPr lang="en-US" sz="2800" b="1" dirty="0" smtClean="0">
                <a:solidFill>
                  <a:srgbClr val="FF0000"/>
                </a:solidFill>
                <a:latin typeface="Verdana" panose="020B0604030504040204" pitchFamily="34" charset="0"/>
                <a:ea typeface="Verdana" panose="020B0604030504040204" pitchFamily="34" charset="0"/>
              </a:rPr>
            </a:br>
            <a:r>
              <a:rPr lang="en-US" sz="2800" b="1" dirty="0" smtClean="0">
                <a:solidFill>
                  <a:srgbClr val="C00000"/>
                </a:solidFill>
                <a:latin typeface="Verdana" panose="020B0604030504040204" pitchFamily="34" charset="0"/>
                <a:ea typeface="Verdana" panose="020B0604030504040204" pitchFamily="34" charset="0"/>
              </a:rPr>
              <a:t>Book Vouchers</a:t>
            </a:r>
            <a:br>
              <a:rPr lang="en-US" sz="2800" b="1" dirty="0" smtClean="0">
                <a:solidFill>
                  <a:srgbClr val="C00000"/>
                </a:solidFill>
                <a:latin typeface="Verdana" panose="020B0604030504040204" pitchFamily="34" charset="0"/>
                <a:ea typeface="Verdana" panose="020B0604030504040204" pitchFamily="34" charset="0"/>
              </a:rPr>
            </a:br>
            <a:r>
              <a:rPr lang="en-US" sz="2800" b="1" dirty="0" smtClean="0">
                <a:solidFill>
                  <a:srgbClr val="C00000"/>
                </a:solidFill>
                <a:latin typeface="Verdana" panose="020B0604030504040204" pitchFamily="34" charset="0"/>
                <a:ea typeface="Verdana" panose="020B0604030504040204" pitchFamily="34" charset="0"/>
              </a:rPr>
              <a:t>Credit/Debit or Gift Cards</a:t>
            </a:r>
            <a:br>
              <a:rPr lang="en-US" sz="2800" b="1" dirty="0" smtClean="0">
                <a:solidFill>
                  <a:srgbClr val="C00000"/>
                </a:solidFill>
                <a:latin typeface="Verdana" panose="020B0604030504040204" pitchFamily="34" charset="0"/>
                <a:ea typeface="Verdana" panose="020B0604030504040204" pitchFamily="34" charset="0"/>
              </a:rPr>
            </a:br>
            <a:r>
              <a:rPr lang="en-US" sz="2800" b="1" dirty="0" smtClean="0">
                <a:solidFill>
                  <a:srgbClr val="C00000"/>
                </a:solidFill>
                <a:latin typeface="Verdana" panose="020B0604030504040204" pitchFamily="34" charset="0"/>
                <a:ea typeface="Verdana" panose="020B0604030504040204" pitchFamily="34" charset="0"/>
              </a:rPr>
              <a:t>PayPal</a:t>
            </a:r>
            <a:r>
              <a:rPr lang="en-US" sz="2800" b="1" dirty="0" smtClean="0">
                <a:latin typeface="Verdana" panose="020B0604030504040204" pitchFamily="34" charset="0"/>
                <a:ea typeface="Verdana" panose="020B0604030504040204" pitchFamily="34" charset="0"/>
              </a:rPr>
              <a:t/>
            </a:r>
            <a:br>
              <a:rPr lang="en-US" sz="2800" b="1" dirty="0" smtClean="0">
                <a:latin typeface="Verdana" panose="020B0604030504040204" pitchFamily="34" charset="0"/>
                <a:ea typeface="Verdana" panose="020B0604030504040204" pitchFamily="34" charset="0"/>
              </a:rPr>
            </a:br>
            <a:r>
              <a:rPr lang="en-US" sz="2800" b="1" dirty="0">
                <a:latin typeface="Verdana" panose="020B0604030504040204" pitchFamily="34" charset="0"/>
                <a:ea typeface="Verdana" panose="020B0604030504040204" pitchFamily="34" charset="0"/>
              </a:rPr>
              <a:t/>
            </a:r>
            <a:br>
              <a:rPr lang="en-US" sz="2800" b="1" dirty="0">
                <a:latin typeface="Verdana" panose="020B0604030504040204" pitchFamily="34" charset="0"/>
                <a:ea typeface="Verdana" panose="020B0604030504040204" pitchFamily="34" charset="0"/>
              </a:rPr>
            </a:br>
            <a:r>
              <a:rPr lang="en-US" sz="2800" b="1" dirty="0" smtClean="0">
                <a:latin typeface="Verdana" panose="020B0604030504040204" pitchFamily="34" charset="0"/>
                <a:ea typeface="Verdana" panose="020B0604030504040204" pitchFamily="34" charset="0"/>
              </a:rPr>
              <a:t>The next two slides provide additional details on the payment options. Select the option that best applies to you.</a:t>
            </a:r>
            <a:endParaRPr lang="en-US" sz="2800" b="1" dirty="0">
              <a:latin typeface="Verdana" panose="020B0604030504040204" pitchFamily="34" charset="0"/>
              <a:ea typeface="Verdana" panose="020B0604030504040204" pitchFamily="34" charset="0"/>
            </a:endParaRPr>
          </a:p>
        </p:txBody>
      </p:sp>
      <p:sp>
        <p:nvSpPr>
          <p:cNvPr id="4" name="Text Placeholder 3"/>
          <p:cNvSpPr>
            <a:spLocks noGrp="1"/>
          </p:cNvSpPr>
          <p:nvPr>
            <p:ph type="body" idx="1"/>
          </p:nvPr>
        </p:nvSpPr>
        <p:spPr>
          <a:xfrm>
            <a:off x="1383028" y="828125"/>
            <a:ext cx="10515600" cy="1500187"/>
          </a:xfrm>
        </p:spPr>
        <p:txBody>
          <a:bodyPr>
            <a:normAutofit/>
          </a:bodyPr>
          <a:lstStyle/>
          <a:p>
            <a:pPr algn="ctr"/>
            <a:r>
              <a:rPr lang="en-US" sz="7200" b="1" dirty="0" smtClean="0">
                <a:latin typeface="Verdana" panose="020B0604030504040204" pitchFamily="34" charset="0"/>
                <a:ea typeface="Verdana" panose="020B0604030504040204" pitchFamily="34" charset="0"/>
              </a:rPr>
              <a:t>Payment Options</a:t>
            </a:r>
            <a:endParaRPr lang="en-US" sz="7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080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7"/>
          <p:cNvSpPr>
            <a:spLocks noGrp="1"/>
          </p:cNvSpPr>
          <p:nvPr>
            <p:ph type="title"/>
          </p:nvPr>
        </p:nvSpPr>
        <p:spPr>
          <a:xfrm>
            <a:off x="914400" y="104775"/>
            <a:ext cx="10515600" cy="1325563"/>
          </a:xfrm>
        </p:spPr>
        <p:txBody>
          <a:bodyPr>
            <a:normAutofit/>
          </a:bodyPr>
          <a:lstStyle/>
          <a:p>
            <a:pPr algn="ctr"/>
            <a:r>
              <a:rPr lang="en-US" sz="3600" b="1" dirty="0" smtClean="0">
                <a:latin typeface="Verdana" panose="020B0604030504040204" pitchFamily="34" charset="0"/>
                <a:ea typeface="Verdana" panose="020B0604030504040204" pitchFamily="34" charset="0"/>
              </a:rPr>
              <a:t>Book Voucher Payment Methods</a:t>
            </a:r>
            <a:endParaRPr lang="en-US" sz="3600" b="1" dirty="0">
              <a:latin typeface="Verdana" panose="020B0604030504040204" pitchFamily="34" charset="0"/>
              <a:ea typeface="Verdana" panose="020B0604030504040204" pitchFamily="34" charset="0"/>
            </a:endParaRPr>
          </a:p>
        </p:txBody>
      </p:sp>
      <p:sp>
        <p:nvSpPr>
          <p:cNvPr id="8" name="Text Placeholder 7"/>
          <p:cNvSpPr>
            <a:spLocks noGrp="1"/>
          </p:cNvSpPr>
          <p:nvPr>
            <p:ph type="body" idx="1"/>
          </p:nvPr>
        </p:nvSpPr>
        <p:spPr>
          <a:xfrm>
            <a:off x="839788" y="1269206"/>
            <a:ext cx="5157787" cy="987587"/>
          </a:xfrm>
        </p:spPr>
        <p:txBody>
          <a:bodyPr>
            <a:normAutofit fontScale="47500" lnSpcReduction="20000"/>
          </a:bodyPr>
          <a:lstStyle/>
          <a:p>
            <a:r>
              <a:rPr lang="en-US" sz="4200" dirty="0" smtClean="0">
                <a:latin typeface="Verdana" panose="020B0604030504040204" pitchFamily="34" charset="0"/>
                <a:ea typeface="Verdana" panose="020B0604030504040204" pitchFamily="34" charset="0"/>
              </a:rPr>
              <a:t>Financial Aid Book Vouchers</a:t>
            </a:r>
          </a:p>
          <a:p>
            <a:r>
              <a:rPr lang="en-US" b="0" dirty="0" smtClean="0">
                <a:latin typeface="Verdana" panose="020B0604030504040204" pitchFamily="34" charset="0"/>
                <a:ea typeface="Verdana" panose="020B0604030504040204" pitchFamily="34" charset="0"/>
              </a:rPr>
              <a:t>Click on Financial/Scholarships and enter your OCID. Your OCID can be found on your Ozone account under the ‘My Ozone’ tab. OCIDs start with 84 and will be 9 numbers long. Once entered, click on ‘FIND ACCOUNTS’.</a:t>
            </a:r>
            <a:endParaRPr lang="en-US" b="0" dirty="0">
              <a:latin typeface="Verdana" panose="020B0604030504040204" pitchFamily="34" charset="0"/>
              <a:ea typeface="Verdana" panose="020B0604030504040204" pitchFamily="34" charset="0"/>
            </a:endParaRPr>
          </a:p>
        </p:txBody>
      </p:sp>
      <p:pic>
        <p:nvPicPr>
          <p:cNvPr id="15" name="Content Placeholder 14"/>
          <p:cNvPicPr>
            <a:picLocks noGrp="1" noChangeAspect="1"/>
          </p:cNvPicPr>
          <p:nvPr>
            <p:ph sz="half" idx="2"/>
          </p:nvPr>
        </p:nvPicPr>
        <p:blipFill>
          <a:blip r:embed="rId3"/>
          <a:stretch>
            <a:fillRect/>
          </a:stretch>
        </p:blipFill>
        <p:spPr>
          <a:xfrm>
            <a:off x="914400" y="2256794"/>
            <a:ext cx="4788932" cy="3684588"/>
          </a:xfrm>
          <a:prstGeom prst="rect">
            <a:avLst/>
          </a:prstGeom>
        </p:spPr>
      </p:pic>
      <p:sp>
        <p:nvSpPr>
          <p:cNvPr id="10" name="Text Placeholder 9"/>
          <p:cNvSpPr>
            <a:spLocks noGrp="1"/>
          </p:cNvSpPr>
          <p:nvPr>
            <p:ph type="body" sz="quarter" idx="3"/>
          </p:nvPr>
        </p:nvSpPr>
        <p:spPr>
          <a:xfrm>
            <a:off x="6242563" y="1269206"/>
            <a:ext cx="5318030" cy="870988"/>
          </a:xfrm>
        </p:spPr>
        <p:txBody>
          <a:bodyPr>
            <a:normAutofit fontScale="55000" lnSpcReduction="20000"/>
          </a:bodyPr>
          <a:lstStyle/>
          <a:p>
            <a:pPr algn="ctr"/>
            <a:r>
              <a:rPr lang="en-US" sz="3600" dirty="0" smtClean="0">
                <a:latin typeface="Verdana" panose="020B0604030504040204" pitchFamily="34" charset="0"/>
                <a:ea typeface="Verdana" panose="020B0604030504040204" pitchFamily="34" charset="0"/>
              </a:rPr>
              <a:t>CCP or Third Party Book Vouchers</a:t>
            </a:r>
          </a:p>
          <a:p>
            <a:pPr algn="ctr"/>
            <a:r>
              <a:rPr lang="en-US" sz="1900" b="0" dirty="0" smtClean="0">
                <a:latin typeface="Verdana" panose="020B0604030504040204" pitchFamily="34" charset="0"/>
                <a:ea typeface="Verdana" panose="020B0604030504040204" pitchFamily="34" charset="0"/>
              </a:rPr>
              <a:t>Click on Financial Aid/Scholarships, and your book voucher will display if you are eligible. Click on the small box to agree to terms and then click on ‘PAY WITH THIS’.</a:t>
            </a:r>
            <a:endParaRPr lang="en-US" sz="1900" b="0" dirty="0">
              <a:latin typeface="Verdana" panose="020B0604030504040204" pitchFamily="34" charset="0"/>
              <a:ea typeface="Verdana" panose="020B0604030504040204" pitchFamily="34" charset="0"/>
            </a:endParaRPr>
          </a:p>
        </p:txBody>
      </p:sp>
      <p:pic>
        <p:nvPicPr>
          <p:cNvPr id="14" name="Content Placeholder 13"/>
          <p:cNvPicPr>
            <a:picLocks noGrp="1" noChangeAspect="1"/>
          </p:cNvPicPr>
          <p:nvPr>
            <p:ph sz="quarter" idx="4"/>
          </p:nvPr>
        </p:nvPicPr>
        <p:blipFill>
          <a:blip r:embed="rId4"/>
          <a:stretch>
            <a:fillRect/>
          </a:stretch>
        </p:blipFill>
        <p:spPr>
          <a:xfrm>
            <a:off x="6462149" y="2256794"/>
            <a:ext cx="4632053" cy="3684588"/>
          </a:xfrm>
          <a:prstGeom prst="rect">
            <a:avLst/>
          </a:prstGeom>
        </p:spPr>
      </p:pic>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5"/>
          <a:stretch>
            <a:fillRect/>
          </a:stretch>
        </p:blipFill>
        <p:spPr>
          <a:xfrm>
            <a:off x="10801672" y="4466122"/>
            <a:ext cx="1096956" cy="1555682"/>
          </a:xfrm>
          <a:prstGeom prst="rect">
            <a:avLst/>
          </a:prstGeom>
        </p:spPr>
      </p:pic>
      <p:cxnSp>
        <p:nvCxnSpPr>
          <p:cNvPr id="16" name="Straight Connector 15"/>
          <p:cNvCxnSpPr/>
          <p:nvPr/>
        </p:nvCxnSpPr>
        <p:spPr>
          <a:xfrm>
            <a:off x="6186582" y="1305384"/>
            <a:ext cx="14382" cy="43332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203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9" name="Title 1">
            <a:extLst>
              <a:ext uri="{FF2B5EF4-FFF2-40B4-BE49-F238E27FC236}">
                <a16:creationId xmlns:a16="http://schemas.microsoft.com/office/drawing/2014/main" id="{61BA54DB-9E9A-D34F-9682-AE842FEEAC6D}"/>
              </a:ext>
            </a:extLst>
          </p:cNvPr>
          <p:cNvSpPr>
            <a:spLocks noGrp="1"/>
          </p:cNvSpPr>
          <p:nvPr>
            <p:ph type="title"/>
          </p:nvPr>
        </p:nvSpPr>
        <p:spPr>
          <a:xfrm>
            <a:off x="600364" y="365125"/>
            <a:ext cx="10755024" cy="1325563"/>
          </a:xfrm>
        </p:spPr>
        <p:txBody>
          <a:bodyPr>
            <a:noAutofit/>
          </a:bodyPr>
          <a:lstStyle/>
          <a:p>
            <a:pPr algn="ctr"/>
            <a:r>
              <a:rPr lang="en-US" sz="3400" b="1" dirty="0" smtClean="0">
                <a:latin typeface="Verdana" panose="020B0604030504040204" pitchFamily="34" charset="0"/>
                <a:ea typeface="Verdana" panose="020B0604030504040204" pitchFamily="34" charset="0"/>
              </a:rPr>
              <a:t>Credit/Debit or Gift Card Payment Methods</a:t>
            </a:r>
            <a:endParaRPr lang="en-US" sz="3400" b="1" dirty="0">
              <a:latin typeface="Verdana" panose="020B0604030504040204" pitchFamily="34" charset="0"/>
              <a:ea typeface="Verdana" panose="020B0604030504040204" pitchFamily="34" charset="0"/>
            </a:endParaRPr>
          </a:p>
        </p:txBody>
      </p:sp>
      <p:sp>
        <p:nvSpPr>
          <p:cNvPr id="2" name="Text Placeholder 1"/>
          <p:cNvSpPr>
            <a:spLocks noGrp="1"/>
          </p:cNvSpPr>
          <p:nvPr>
            <p:ph type="body" idx="1"/>
          </p:nvPr>
        </p:nvSpPr>
        <p:spPr>
          <a:xfrm>
            <a:off x="839788" y="1459345"/>
            <a:ext cx="5157787" cy="1045730"/>
          </a:xfrm>
        </p:spPr>
        <p:txBody>
          <a:bodyPr>
            <a:normAutofit fontScale="55000" lnSpcReduction="20000"/>
          </a:bodyPr>
          <a:lstStyle/>
          <a:p>
            <a:r>
              <a:rPr lang="en-US" sz="3600" dirty="0" smtClean="0">
                <a:latin typeface="Verdana" panose="020B0604030504040204" pitchFamily="34" charset="0"/>
                <a:ea typeface="Verdana" panose="020B0604030504040204" pitchFamily="34" charset="0"/>
              </a:rPr>
              <a:t>Gift Cards</a:t>
            </a:r>
          </a:p>
          <a:p>
            <a:r>
              <a:rPr lang="en-US" b="0" dirty="0" smtClean="0">
                <a:latin typeface="Verdana" panose="020B0604030504040204" pitchFamily="34" charset="0"/>
                <a:ea typeface="Verdana" panose="020B0604030504040204" pitchFamily="34" charset="0"/>
              </a:rPr>
              <a:t>Up to four different gift cards can be entered. The Account Number is the 16 digits found on the gift card, and the PIN number will be 4-digits. The Account Number will need to be entered with NO spaces.</a:t>
            </a:r>
            <a:endParaRPr lang="en-US" b="0" dirty="0">
              <a:latin typeface="Verdana" panose="020B0604030504040204" pitchFamily="34" charset="0"/>
              <a:ea typeface="Verdana" panose="020B0604030504040204" pitchFamily="34" charset="0"/>
            </a:endParaRPr>
          </a:p>
        </p:txBody>
      </p:sp>
      <p:sp>
        <p:nvSpPr>
          <p:cNvPr id="6" name="Text Placeholder 5"/>
          <p:cNvSpPr>
            <a:spLocks noGrp="1"/>
          </p:cNvSpPr>
          <p:nvPr>
            <p:ph type="body" sz="quarter" idx="3"/>
          </p:nvPr>
        </p:nvSpPr>
        <p:spPr>
          <a:xfrm>
            <a:off x="6172200" y="1459345"/>
            <a:ext cx="5183188" cy="1045730"/>
          </a:xfrm>
        </p:spPr>
        <p:txBody>
          <a:bodyPr>
            <a:normAutofit fontScale="55000" lnSpcReduction="20000"/>
          </a:bodyPr>
          <a:lstStyle/>
          <a:p>
            <a:r>
              <a:rPr lang="en-US" sz="3600" dirty="0" smtClean="0">
                <a:latin typeface="Verdana" panose="020B0604030504040204" pitchFamily="34" charset="0"/>
                <a:ea typeface="Verdana" panose="020B0604030504040204" pitchFamily="34" charset="0"/>
              </a:rPr>
              <a:t>Credit/Debit Cards</a:t>
            </a:r>
          </a:p>
          <a:p>
            <a:r>
              <a:rPr lang="en-US" b="0" dirty="0" smtClean="0">
                <a:latin typeface="Verdana" panose="020B0604030504040204" pitchFamily="34" charset="0"/>
                <a:ea typeface="Verdana" panose="020B0604030504040204" pitchFamily="34" charset="0"/>
              </a:rPr>
              <a:t>Type in the information as it is displayed on the credit/debit card. Once entered another screen will pop up to enter the CVC number (3-digit number found on the back of card). Confirm the billing address and update as necessary.</a:t>
            </a:r>
            <a:endParaRPr lang="en-US" b="0" dirty="0">
              <a:latin typeface="Verdana" panose="020B0604030504040204" pitchFamily="34" charset="0"/>
              <a:ea typeface="Verdana" panose="020B0604030504040204" pitchFamily="34" charset="0"/>
            </a:endParaRPr>
          </a:p>
        </p:txBody>
      </p:sp>
      <p:pic>
        <p:nvPicPr>
          <p:cNvPr id="10" name="Content Placeholder 9"/>
          <p:cNvPicPr>
            <a:picLocks noGrp="1"/>
          </p:cNvPicPr>
          <p:nvPr>
            <p:ph sz="half" idx="2"/>
          </p:nvPr>
        </p:nvPicPr>
        <p:blipFill rotWithShape="1">
          <a:blip r:embed="rId4"/>
          <a:srcRect t="14435" r="43269" b="6173"/>
          <a:stretch/>
        </p:blipFill>
        <p:spPr bwMode="auto">
          <a:xfrm>
            <a:off x="839788" y="2505075"/>
            <a:ext cx="4680692" cy="3684588"/>
          </a:xfrm>
          <a:prstGeom prst="rect">
            <a:avLst/>
          </a:prstGeom>
          <a:ln>
            <a:noFill/>
          </a:ln>
          <a:extLst>
            <a:ext uri="{53640926-AAD7-44D8-BBD7-CCE9431645EC}">
              <a14:shadowObscured xmlns:a14="http://schemas.microsoft.com/office/drawing/2010/main"/>
            </a:ext>
          </a:extLst>
        </p:spPr>
      </p:pic>
      <p:pic>
        <p:nvPicPr>
          <p:cNvPr id="11" name="Content Placeholder 10"/>
          <p:cNvPicPr>
            <a:picLocks noGrp="1"/>
          </p:cNvPicPr>
          <p:nvPr>
            <p:ph sz="quarter" idx="4"/>
          </p:nvPr>
        </p:nvPicPr>
        <p:blipFill rotWithShape="1">
          <a:blip r:embed="rId5"/>
          <a:srcRect l="-1" t="13296" r="45514" b="8452"/>
          <a:stretch/>
        </p:blipFill>
        <p:spPr bwMode="auto">
          <a:xfrm>
            <a:off x="6483274" y="2505075"/>
            <a:ext cx="4561040" cy="3684588"/>
          </a:xfrm>
          <a:prstGeom prst="rect">
            <a:avLst/>
          </a:prstGeom>
          <a:ln>
            <a:noFill/>
          </a:ln>
          <a:extLst>
            <a:ext uri="{53640926-AAD7-44D8-BBD7-CCE9431645EC}">
              <a14:shadowObscured xmlns:a14="http://schemas.microsoft.com/office/drawing/2010/main"/>
            </a:ext>
          </a:extLst>
        </p:spPr>
      </p:pic>
      <p:cxnSp>
        <p:nvCxnSpPr>
          <p:cNvPr id="12" name="Straight Connector 11"/>
          <p:cNvCxnSpPr/>
          <p:nvPr/>
        </p:nvCxnSpPr>
        <p:spPr>
          <a:xfrm>
            <a:off x="6096000" y="1459345"/>
            <a:ext cx="0" cy="47303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939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18" name="Content Placeholder 2">
            <a:extLst>
              <a:ext uri="{FF2B5EF4-FFF2-40B4-BE49-F238E27FC236}">
                <a16:creationId xmlns:a16="http://schemas.microsoft.com/office/drawing/2014/main" id="{85E053A1-509A-5442-81AA-DA672EA1F79E}"/>
              </a:ext>
            </a:extLst>
          </p:cNvPr>
          <p:cNvSpPr txBox="1">
            <a:spLocks/>
          </p:cNvSpPr>
          <p:nvPr/>
        </p:nvSpPr>
        <p:spPr>
          <a:xfrm>
            <a:off x="1805719" y="1895756"/>
            <a:ext cx="4098056" cy="448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4"/>
          <a:stretch>
            <a:fillRect/>
          </a:stretch>
        </p:blipFill>
        <p:spPr>
          <a:xfrm>
            <a:off x="2855328" y="1420312"/>
            <a:ext cx="6481344" cy="4337907"/>
          </a:xfrm>
          <a:prstGeom prst="rect">
            <a:avLst/>
          </a:prstGeom>
        </p:spPr>
      </p:pic>
      <p:sp>
        <p:nvSpPr>
          <p:cNvPr id="2" name="Title 1"/>
          <p:cNvSpPr>
            <a:spLocks noGrp="1"/>
          </p:cNvSpPr>
          <p:nvPr>
            <p:ph type="title"/>
          </p:nvPr>
        </p:nvSpPr>
        <p:spPr/>
        <p:txBody>
          <a:bodyPr>
            <a:normAutofit/>
          </a:bodyPr>
          <a:lstStyle/>
          <a:p>
            <a:pPr algn="ctr"/>
            <a:r>
              <a:rPr lang="en-US" sz="2400" b="1" dirty="0" smtClean="0">
                <a:latin typeface="Verdana" panose="020B0604030504040204" pitchFamily="34" charset="0"/>
                <a:ea typeface="Verdana" panose="020B0604030504040204" pitchFamily="34" charset="0"/>
              </a:rPr>
              <a:t>If everything looks correct, click on </a:t>
            </a:r>
            <a:br>
              <a:rPr lang="en-US" sz="2400" b="1" dirty="0" smtClean="0">
                <a:latin typeface="Verdana" panose="020B0604030504040204" pitchFamily="34" charset="0"/>
                <a:ea typeface="Verdana" panose="020B0604030504040204" pitchFamily="34" charset="0"/>
              </a:rPr>
            </a:br>
            <a:r>
              <a:rPr lang="en-US" sz="2400" b="1" dirty="0" smtClean="0">
                <a:latin typeface="Verdana" panose="020B0604030504040204" pitchFamily="34" charset="0"/>
                <a:ea typeface="Verdana" panose="020B0604030504040204" pitchFamily="34" charset="0"/>
              </a:rPr>
              <a:t>‘PROCEED TO CONTACT INFORMATION</a:t>
            </a:r>
            <a:r>
              <a:rPr lang="en-US" dirty="0" smtClean="0"/>
              <a:t>’</a:t>
            </a:r>
            <a:endParaRPr lang="en-US" dirty="0"/>
          </a:p>
        </p:txBody>
      </p:sp>
    </p:spTree>
    <p:extLst>
      <p:ext uri="{BB962C8B-B14F-4D97-AF65-F5344CB8AC3E}">
        <p14:creationId xmlns:p14="http://schemas.microsoft.com/office/powerpoint/2010/main" val="3468574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DF3597-3BAF-D448-BB15-0F3977BDF4EE}"/>
              </a:ext>
            </a:extLst>
          </p:cNvPr>
          <p:cNvSpPr>
            <a:spLocks noGrp="1"/>
          </p:cNvSpPr>
          <p:nvPr>
            <p:ph type="title"/>
          </p:nvPr>
        </p:nvSpPr>
        <p:spPr>
          <a:xfrm>
            <a:off x="838200" y="122900"/>
            <a:ext cx="10515600" cy="1325563"/>
          </a:xfrm>
        </p:spPr>
        <p:txBody>
          <a:bodyPr>
            <a:normAutofit/>
          </a:bodyPr>
          <a:lstStyle/>
          <a:p>
            <a:pPr algn="ctr"/>
            <a:r>
              <a:rPr lang="en-US" sz="2200" b="1" dirty="0">
                <a:latin typeface="Verdana" panose="020B0604030504040204" pitchFamily="34" charset="0"/>
                <a:ea typeface="Verdana" panose="020B0604030504040204" pitchFamily="34" charset="0"/>
              </a:rPr>
              <a:t>Enter your current phone number click on ‘PLACE ORDER</a:t>
            </a:r>
            <a:r>
              <a:rPr lang="en-US" sz="2200" b="1" dirty="0" smtClean="0">
                <a:latin typeface="Verdana" panose="020B0604030504040204" pitchFamily="34" charset="0"/>
                <a:ea typeface="Verdana" panose="020B0604030504040204" pitchFamily="34" charset="0"/>
              </a:rPr>
              <a:t>’ to complete your purchase.</a:t>
            </a:r>
            <a:endParaRPr lang="en-US" sz="2200" b="1" dirty="0">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pic>
        <p:nvPicPr>
          <p:cNvPr id="8" name="Picture 7"/>
          <p:cNvPicPr>
            <a:picLocks noChangeAspect="1"/>
          </p:cNvPicPr>
          <p:nvPr/>
        </p:nvPicPr>
        <p:blipFill>
          <a:blip r:embed="rId4"/>
          <a:stretch>
            <a:fillRect/>
          </a:stretch>
        </p:blipFill>
        <p:spPr>
          <a:xfrm>
            <a:off x="3204205" y="1285767"/>
            <a:ext cx="5783590" cy="4427200"/>
          </a:xfrm>
          <a:prstGeom prst="rect">
            <a:avLst/>
          </a:prstGeom>
        </p:spPr>
      </p:pic>
    </p:spTree>
    <p:extLst>
      <p:ext uri="{BB962C8B-B14F-4D97-AF65-F5344CB8AC3E}">
        <p14:creationId xmlns:p14="http://schemas.microsoft.com/office/powerpoint/2010/main" val="1879262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9" name="Title 1">
            <a:extLst>
              <a:ext uri="{FF2B5EF4-FFF2-40B4-BE49-F238E27FC236}">
                <a16:creationId xmlns:a16="http://schemas.microsoft.com/office/drawing/2014/main" id="{61BA54DB-9E9A-D34F-9682-AE842FEEAC6D}"/>
              </a:ext>
            </a:extLst>
          </p:cNvPr>
          <p:cNvSpPr>
            <a:spLocks noGrp="1"/>
          </p:cNvSpPr>
          <p:nvPr>
            <p:ph type="title"/>
          </p:nvPr>
        </p:nvSpPr>
        <p:spPr/>
        <p:txBody>
          <a:bodyPr>
            <a:noAutofit/>
          </a:bodyPr>
          <a:lstStyle/>
          <a:p>
            <a:pPr algn="ctr"/>
            <a:r>
              <a:rPr lang="en-US" sz="3600" b="1" dirty="0" smtClean="0">
                <a:latin typeface="Verdana" panose="020B0604030504040204" pitchFamily="34" charset="0"/>
                <a:ea typeface="Verdana" panose="020B0604030504040204" pitchFamily="34" charset="0"/>
              </a:rPr>
              <a:t>YOU’RE DONE!!</a:t>
            </a:r>
            <a:endParaRPr lang="en-US" sz="3600" b="1" dirty="0">
              <a:latin typeface="Verdana" panose="020B0604030504040204" pitchFamily="34" charset="0"/>
              <a:ea typeface="Verdana" panose="020B0604030504040204" pitchFamily="34" charset="0"/>
            </a:endParaRPr>
          </a:p>
        </p:txBody>
      </p:sp>
      <p:sp>
        <p:nvSpPr>
          <p:cNvPr id="2" name="Content Placeholder 1"/>
          <p:cNvSpPr>
            <a:spLocks noGrp="1"/>
          </p:cNvSpPr>
          <p:nvPr>
            <p:ph idx="1"/>
          </p:nvPr>
        </p:nvSpPr>
        <p:spPr/>
        <p:txBody>
          <a:bodyPr/>
          <a:lstStyle/>
          <a:p>
            <a:pPr marL="0" indent="0" algn="ctr">
              <a:buNone/>
            </a:pPr>
            <a:r>
              <a:rPr lang="en-US" dirty="0" smtClean="0"/>
              <a:t>Once complete the next page will state ‘Thank You For Your Order’ and will include your order number and shipping details. </a:t>
            </a:r>
            <a:endParaRPr lang="en-US" dirty="0"/>
          </a:p>
          <a:p>
            <a:pPr marL="0" indent="0" algn="ctr">
              <a:buNone/>
            </a:pPr>
            <a:endParaRPr lang="en-US" dirty="0" smtClean="0"/>
          </a:p>
          <a:p>
            <a:pPr marL="0" indent="0" algn="ctr">
              <a:buNone/>
            </a:pPr>
            <a:r>
              <a:rPr lang="en-US" dirty="0" smtClean="0"/>
              <a:t>An order confirmation email will also be sent to the email address on file with the order. This should be kept as your form of receipt and provided if you encounter any issues with the delivery of your purchase. </a:t>
            </a:r>
            <a:endParaRPr lang="en-US" dirty="0"/>
          </a:p>
        </p:txBody>
      </p:sp>
    </p:spTree>
    <p:extLst>
      <p:ext uri="{BB962C8B-B14F-4D97-AF65-F5344CB8AC3E}">
        <p14:creationId xmlns:p14="http://schemas.microsoft.com/office/powerpoint/2010/main" val="3823377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18" name="Content Placeholder 2">
            <a:extLst>
              <a:ext uri="{FF2B5EF4-FFF2-40B4-BE49-F238E27FC236}">
                <a16:creationId xmlns:a16="http://schemas.microsoft.com/office/drawing/2014/main" id="{85E053A1-509A-5442-81AA-DA672EA1F79E}"/>
              </a:ext>
            </a:extLst>
          </p:cNvPr>
          <p:cNvSpPr txBox="1">
            <a:spLocks/>
          </p:cNvSpPr>
          <p:nvPr/>
        </p:nvSpPr>
        <p:spPr>
          <a:xfrm>
            <a:off x="1805719" y="1895756"/>
            <a:ext cx="4098056" cy="448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p:txBody>
          <a:bodyPr>
            <a:normAutofit/>
          </a:bodyPr>
          <a:lstStyle/>
          <a:p>
            <a:pPr algn="ctr"/>
            <a:r>
              <a:rPr lang="en-US" sz="3600" b="1" dirty="0" smtClean="0">
                <a:latin typeface="Verdana" panose="020B0604030504040204" pitchFamily="34" charset="0"/>
                <a:ea typeface="Verdana" panose="020B0604030504040204" pitchFamily="34" charset="0"/>
              </a:rPr>
              <a:t>Bookstore Contact Information</a:t>
            </a:r>
            <a:endParaRPr lang="en-US" sz="3600" dirty="0"/>
          </a:p>
        </p:txBody>
      </p:sp>
      <p:sp>
        <p:nvSpPr>
          <p:cNvPr id="4" name="Content Placeholder 3"/>
          <p:cNvSpPr>
            <a:spLocks noGrp="1"/>
          </p:cNvSpPr>
          <p:nvPr>
            <p:ph idx="1"/>
          </p:nvPr>
        </p:nvSpPr>
        <p:spPr/>
        <p:txBody>
          <a:bodyPr/>
          <a:lstStyle/>
          <a:p>
            <a:pPr marL="0" indent="0">
              <a:buNone/>
            </a:pPr>
            <a:r>
              <a:rPr lang="en-US" dirty="0" smtClean="0"/>
              <a:t>If you have questions, need assistance, or experience any issues with your order, please contact the bookstore and have your order number on hand.</a:t>
            </a:r>
          </a:p>
          <a:p>
            <a:pPr marL="0" indent="0">
              <a:buNone/>
            </a:pPr>
            <a:endParaRPr lang="en-US" dirty="0"/>
          </a:p>
          <a:p>
            <a:pPr marL="0" indent="0">
              <a:buNone/>
            </a:pPr>
            <a:r>
              <a:rPr lang="en-US" dirty="0" smtClean="0"/>
              <a:t>			</a:t>
            </a:r>
            <a:r>
              <a:rPr lang="en-US" b="1" dirty="0" smtClean="0">
                <a:solidFill>
                  <a:srgbClr val="C00000"/>
                </a:solidFill>
              </a:rPr>
              <a:t>PHONE: (800) 381-5151 </a:t>
            </a:r>
          </a:p>
          <a:p>
            <a:pPr marL="0" indent="0">
              <a:buNone/>
            </a:pPr>
            <a:r>
              <a:rPr lang="en-US" b="1" dirty="0" smtClean="0">
                <a:solidFill>
                  <a:srgbClr val="C00000"/>
                </a:solidFill>
              </a:rPr>
              <a:t>			EMAIL: </a:t>
            </a:r>
            <a:r>
              <a:rPr lang="en-US" b="1" dirty="0" smtClean="0">
                <a:solidFill>
                  <a:srgbClr val="C00000"/>
                </a:solidFill>
                <a:hlinkClick r:id="rId4"/>
              </a:rPr>
              <a:t>occbookstore@bkstr.com</a:t>
            </a:r>
            <a:endParaRPr lang="en-US" b="1" dirty="0">
              <a:solidFill>
                <a:srgbClr val="C00000"/>
              </a:solidFill>
            </a:endParaRPr>
          </a:p>
        </p:txBody>
      </p:sp>
    </p:spTree>
    <p:extLst>
      <p:ext uri="{BB962C8B-B14F-4D97-AF65-F5344CB8AC3E}">
        <p14:creationId xmlns:p14="http://schemas.microsoft.com/office/powerpoint/2010/main" val="372729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DF3597-3BAF-D448-BB15-0F3977BDF4EE}"/>
              </a:ext>
            </a:extLst>
          </p:cNvPr>
          <p:cNvSpPr>
            <a:spLocks noGrp="1"/>
          </p:cNvSpPr>
          <p:nvPr>
            <p:ph type="title"/>
          </p:nvPr>
        </p:nvSpPr>
        <p:spPr>
          <a:xfrm>
            <a:off x="650223" y="195567"/>
            <a:ext cx="10891554" cy="1325563"/>
          </a:xfrm>
        </p:spPr>
        <p:txBody>
          <a:bodyPr>
            <a:normAutofit/>
          </a:bodyPr>
          <a:lstStyle/>
          <a:p>
            <a:pPr algn="ctr"/>
            <a:r>
              <a:rPr lang="en-US" sz="2200" b="1" dirty="0">
                <a:latin typeface="Verdana" panose="020B0604030504040204" pitchFamily="34" charset="0"/>
                <a:ea typeface="Verdana" panose="020B0604030504040204" pitchFamily="34" charset="0"/>
              </a:rPr>
              <a:t>Before you begin, please have your Owens </a:t>
            </a:r>
            <a:r>
              <a:rPr lang="en-US" sz="2200" b="1" dirty="0" smtClean="0">
                <a:latin typeface="Verdana" panose="020B0604030504040204" pitchFamily="34" charset="0"/>
                <a:ea typeface="Verdana" panose="020B0604030504040204" pitchFamily="34" charset="0"/>
              </a:rPr>
              <a:t>class schedule available. </a:t>
            </a:r>
            <a:br>
              <a:rPr lang="en-US" sz="2200" b="1" dirty="0" smtClean="0">
                <a:latin typeface="Verdana" panose="020B0604030504040204" pitchFamily="34" charset="0"/>
                <a:ea typeface="Verdana" panose="020B0604030504040204" pitchFamily="34" charset="0"/>
              </a:rPr>
            </a:br>
            <a:r>
              <a:rPr lang="en-US" sz="2200" b="1" dirty="0" smtClean="0">
                <a:latin typeface="Verdana" panose="020B0604030504040204" pitchFamily="34" charset="0"/>
                <a:ea typeface="Verdana" panose="020B0604030504040204" pitchFamily="34" charset="0"/>
              </a:rPr>
              <a:t>An example </a:t>
            </a:r>
            <a:r>
              <a:rPr lang="en-US" sz="2200" b="1" dirty="0">
                <a:latin typeface="Verdana" panose="020B0604030504040204" pitchFamily="34" charset="0"/>
                <a:ea typeface="Verdana" panose="020B0604030504040204" pitchFamily="34" charset="0"/>
              </a:rPr>
              <a:t>is located here. </a:t>
            </a:r>
          </a:p>
        </p:txBody>
      </p:sp>
      <p:pic>
        <p:nvPicPr>
          <p:cNvPr id="6" name="Content Placeholder 5"/>
          <p:cNvPicPr>
            <a:picLocks noGrp="1" noChangeAspect="1"/>
          </p:cNvPicPr>
          <p:nvPr>
            <p:ph idx="1"/>
          </p:nvPr>
        </p:nvPicPr>
        <p:blipFill>
          <a:blip r:embed="rId3"/>
          <a:stretch>
            <a:fillRect/>
          </a:stretch>
        </p:blipFill>
        <p:spPr>
          <a:xfrm>
            <a:off x="3171877" y="1456231"/>
            <a:ext cx="5848246" cy="4351338"/>
          </a:xfrm>
          <a:prstGeom prst="rect">
            <a:avLst/>
          </a:prstGeom>
        </p:spPr>
      </p:pic>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4"/>
          <a:stretch>
            <a:fillRect/>
          </a:stretch>
        </p:blipFill>
        <p:spPr>
          <a:xfrm>
            <a:off x="10801672" y="4466122"/>
            <a:ext cx="1096956" cy="1555682"/>
          </a:xfrm>
          <a:prstGeom prst="rect">
            <a:avLst/>
          </a:prstGeom>
        </p:spPr>
      </p:pic>
    </p:spTree>
    <p:extLst>
      <p:ext uri="{BB962C8B-B14F-4D97-AF65-F5344CB8AC3E}">
        <p14:creationId xmlns:p14="http://schemas.microsoft.com/office/powerpoint/2010/main" val="2382476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13" name="Title 1">
            <a:extLst>
              <a:ext uri="{FF2B5EF4-FFF2-40B4-BE49-F238E27FC236}">
                <a16:creationId xmlns:a16="http://schemas.microsoft.com/office/drawing/2014/main" id="{9D328BAE-9EEC-6249-8ABC-59A2EF5975D1}"/>
              </a:ext>
            </a:extLst>
          </p:cNvPr>
          <p:cNvSpPr>
            <a:spLocks noGrp="1"/>
          </p:cNvSpPr>
          <p:nvPr>
            <p:ph type="title"/>
          </p:nvPr>
        </p:nvSpPr>
        <p:spPr>
          <a:xfrm>
            <a:off x="1209465" y="369587"/>
            <a:ext cx="5215558" cy="1325563"/>
          </a:xfrm>
        </p:spPr>
        <p:txBody>
          <a:bodyPr>
            <a:normAutofit/>
          </a:bodyPr>
          <a:lstStyle/>
          <a:p>
            <a:r>
              <a:rPr lang="en-US" sz="3600" b="1" dirty="0" smtClean="0">
                <a:latin typeface="Verdana" panose="020B0604030504040204" pitchFamily="34" charset="0"/>
                <a:ea typeface="Verdana" panose="020B0604030504040204" pitchFamily="34" charset="0"/>
              </a:rPr>
              <a:t>Bookstore Website</a:t>
            </a:r>
            <a:endParaRPr lang="en-US" sz="3600" dirty="0"/>
          </a:p>
        </p:txBody>
      </p:sp>
      <p:sp>
        <p:nvSpPr>
          <p:cNvPr id="4" name="TextBox 3"/>
          <p:cNvSpPr txBox="1"/>
          <p:nvPr/>
        </p:nvSpPr>
        <p:spPr>
          <a:xfrm>
            <a:off x="793287" y="1910517"/>
            <a:ext cx="10556863" cy="2339102"/>
          </a:xfrm>
          <a:prstGeom prst="rect">
            <a:avLst/>
          </a:prstGeom>
          <a:noFill/>
        </p:spPr>
        <p:txBody>
          <a:bodyPr wrap="square" rtlCol="0">
            <a:spAutoFit/>
          </a:bodyPr>
          <a:lstStyle/>
          <a:p>
            <a:pPr algn="ctr"/>
            <a:r>
              <a:rPr lang="en-US" sz="2800" dirty="0" smtClean="0"/>
              <a:t>The Owens Community College Bookstore is now located virtually. Please go to the following website to order your textbooks. </a:t>
            </a:r>
          </a:p>
          <a:p>
            <a:endParaRPr lang="en-US" dirty="0"/>
          </a:p>
          <a:p>
            <a:endParaRPr lang="en-US" dirty="0" smtClean="0"/>
          </a:p>
          <a:p>
            <a:pPr algn="ctr"/>
            <a:r>
              <a:rPr lang="en-US" sz="3600" dirty="0" smtClean="0">
                <a:hlinkClick r:id="rId4"/>
              </a:rPr>
              <a:t>www.bkstr.com/occstore/home</a:t>
            </a:r>
            <a:endParaRPr lang="en-US" sz="3600" dirty="0"/>
          </a:p>
          <a:p>
            <a:endParaRPr lang="en-US" dirty="0"/>
          </a:p>
        </p:txBody>
      </p:sp>
    </p:spTree>
    <p:extLst>
      <p:ext uri="{BB962C8B-B14F-4D97-AF65-F5344CB8AC3E}">
        <p14:creationId xmlns:p14="http://schemas.microsoft.com/office/powerpoint/2010/main" val="4145686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12" name="Title 1">
            <a:extLst>
              <a:ext uri="{FF2B5EF4-FFF2-40B4-BE49-F238E27FC236}">
                <a16:creationId xmlns:a16="http://schemas.microsoft.com/office/drawing/2014/main" id="{48A0DAE1-BF99-3748-AC18-89894EABB1DF}"/>
              </a:ext>
            </a:extLst>
          </p:cNvPr>
          <p:cNvSpPr txBox="1">
            <a:spLocks/>
          </p:cNvSpPr>
          <p:nvPr/>
        </p:nvSpPr>
        <p:spPr>
          <a:xfrm>
            <a:off x="865954" y="351226"/>
            <a:ext cx="9543671" cy="1238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b="1" dirty="0" smtClean="0">
                <a:latin typeface="Verdana" panose="020B0604030504040204" pitchFamily="34" charset="0"/>
                <a:ea typeface="Verdana" panose="020B0604030504040204" pitchFamily="34" charset="0"/>
                <a:cs typeface="Verdana" panose="020B0604030504040204" pitchFamily="34" charset="0"/>
              </a:rPr>
              <a:t>Click ‘Shop’  or ‘Textbooks’ to get started </a:t>
            </a:r>
            <a:endParaRPr lang="en-US" sz="2200" dirty="0"/>
          </a:p>
        </p:txBody>
      </p:sp>
      <p:sp>
        <p:nvSpPr>
          <p:cNvPr id="18" name="Content Placeholder 2">
            <a:extLst>
              <a:ext uri="{FF2B5EF4-FFF2-40B4-BE49-F238E27FC236}">
                <a16:creationId xmlns:a16="http://schemas.microsoft.com/office/drawing/2014/main" id="{85E053A1-509A-5442-81AA-DA672EA1F79E}"/>
              </a:ext>
            </a:extLst>
          </p:cNvPr>
          <p:cNvSpPr txBox="1">
            <a:spLocks/>
          </p:cNvSpPr>
          <p:nvPr/>
        </p:nvSpPr>
        <p:spPr>
          <a:xfrm>
            <a:off x="1805719" y="1895756"/>
            <a:ext cx="4098056" cy="4488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4"/>
          <a:stretch>
            <a:fillRect/>
          </a:stretch>
        </p:blipFill>
        <p:spPr>
          <a:xfrm>
            <a:off x="1325788" y="1211126"/>
            <a:ext cx="9281595" cy="4351582"/>
          </a:xfrm>
          <a:prstGeom prst="rect">
            <a:avLst/>
          </a:prstGeom>
        </p:spPr>
      </p:pic>
    </p:spTree>
    <p:extLst>
      <p:ext uri="{BB962C8B-B14F-4D97-AF65-F5344CB8AC3E}">
        <p14:creationId xmlns:p14="http://schemas.microsoft.com/office/powerpoint/2010/main" val="650855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5" name="Title 4"/>
          <p:cNvSpPr>
            <a:spLocks noGrp="1"/>
          </p:cNvSpPr>
          <p:nvPr>
            <p:ph type="title"/>
          </p:nvPr>
        </p:nvSpPr>
        <p:spPr/>
        <p:txBody>
          <a:bodyPr>
            <a:normAutofit/>
          </a:bodyPr>
          <a:lstStyle/>
          <a:p>
            <a:r>
              <a:rPr lang="en-US" sz="2200" b="1" dirty="0" smtClean="0">
                <a:latin typeface="Verdana" panose="020B0604030504040204" pitchFamily="34" charset="0"/>
                <a:ea typeface="Verdana" panose="020B0604030504040204" pitchFamily="34" charset="0"/>
              </a:rPr>
              <a:t>Select the term you are searching from the drop down menu</a:t>
            </a:r>
            <a:endParaRPr lang="en-US" sz="2200" b="1" dirty="0">
              <a:latin typeface="Verdana" panose="020B0604030504040204" pitchFamily="34" charset="0"/>
              <a:ea typeface="Verdana" panose="020B0604030504040204" pitchFamily="34" charset="0"/>
            </a:endParaRPr>
          </a:p>
        </p:txBody>
      </p:sp>
      <p:pic>
        <p:nvPicPr>
          <p:cNvPr id="8" name="Picture 7"/>
          <p:cNvPicPr>
            <a:picLocks noChangeAspect="1"/>
          </p:cNvPicPr>
          <p:nvPr/>
        </p:nvPicPr>
        <p:blipFill>
          <a:blip r:embed="rId4"/>
          <a:stretch>
            <a:fillRect/>
          </a:stretch>
        </p:blipFill>
        <p:spPr>
          <a:xfrm>
            <a:off x="1587640" y="1975103"/>
            <a:ext cx="8676423" cy="3967491"/>
          </a:xfrm>
          <a:prstGeom prst="rect">
            <a:avLst/>
          </a:prstGeom>
        </p:spPr>
      </p:pic>
    </p:spTree>
    <p:extLst>
      <p:ext uri="{BB962C8B-B14F-4D97-AF65-F5344CB8AC3E}">
        <p14:creationId xmlns:p14="http://schemas.microsoft.com/office/powerpoint/2010/main" val="2782643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615171"/>
            <a:ext cx="1096956" cy="1555682"/>
          </a:xfrm>
          <a:prstGeom prst="rect">
            <a:avLst/>
          </a:prstGeom>
        </p:spPr>
      </p:pic>
      <p:sp>
        <p:nvSpPr>
          <p:cNvPr id="9" name="Title 1">
            <a:extLst>
              <a:ext uri="{FF2B5EF4-FFF2-40B4-BE49-F238E27FC236}">
                <a16:creationId xmlns:a16="http://schemas.microsoft.com/office/drawing/2014/main" id="{61BA54DB-9E9A-D34F-9682-AE842FEEAC6D}"/>
              </a:ext>
            </a:extLst>
          </p:cNvPr>
          <p:cNvSpPr>
            <a:spLocks noGrp="1"/>
          </p:cNvSpPr>
          <p:nvPr>
            <p:ph type="title"/>
          </p:nvPr>
        </p:nvSpPr>
        <p:spPr>
          <a:xfrm>
            <a:off x="647952" y="546794"/>
            <a:ext cx="11250676" cy="1325563"/>
          </a:xfrm>
        </p:spPr>
        <p:txBody>
          <a:bodyPr>
            <a:noAutofit/>
          </a:bodyPr>
          <a:lstStyle/>
          <a:p>
            <a:pPr algn="ctr"/>
            <a:r>
              <a:rPr lang="en-US" sz="2200" b="1" dirty="0" smtClean="0">
                <a:latin typeface="Verdana" panose="020B0604030504040204" pitchFamily="34" charset="0"/>
                <a:ea typeface="Verdana" panose="020B0604030504040204" pitchFamily="34" charset="0"/>
              </a:rPr>
              <a:t>Refer to your class schedule to </a:t>
            </a:r>
            <a:r>
              <a:rPr lang="en-US" sz="2200" b="1" dirty="0">
                <a:latin typeface="Verdana" panose="020B0604030504040204" pitchFamily="34" charset="0"/>
                <a:ea typeface="Verdana" panose="020B0604030504040204" pitchFamily="34" charset="0"/>
              </a:rPr>
              <a:t>complete the </a:t>
            </a:r>
            <a:r>
              <a:rPr lang="en-US" sz="2200" b="1" dirty="0" smtClean="0">
                <a:latin typeface="Verdana" panose="020B0604030504040204" pitchFamily="34" charset="0"/>
                <a:ea typeface="Verdana" panose="020B0604030504040204" pitchFamily="34" charset="0"/>
              </a:rPr>
              <a:t>‘Shop by Course’ section. </a:t>
            </a:r>
            <a:br>
              <a:rPr lang="en-US" sz="2200" b="1" dirty="0" smtClean="0">
                <a:latin typeface="Verdana" panose="020B0604030504040204" pitchFamily="34" charset="0"/>
                <a:ea typeface="Verdana" panose="020B0604030504040204" pitchFamily="34" charset="0"/>
              </a:rPr>
            </a:br>
            <a:r>
              <a:rPr lang="en-US" sz="2200" b="1" dirty="0" smtClean="0">
                <a:latin typeface="Verdana" panose="020B0604030504040204" pitchFamily="34" charset="0"/>
                <a:ea typeface="Verdana" panose="020B0604030504040204" pitchFamily="34" charset="0"/>
              </a:rPr>
              <a:t>An example has been provided as a reference below.</a:t>
            </a:r>
            <a:br>
              <a:rPr lang="en-US" sz="2200" b="1" dirty="0" smtClean="0">
                <a:latin typeface="Verdana" panose="020B0604030504040204" pitchFamily="34" charset="0"/>
                <a:ea typeface="Verdana" panose="020B0604030504040204" pitchFamily="34" charset="0"/>
              </a:rPr>
            </a:br>
            <a:r>
              <a:rPr lang="en-US" sz="2200" b="1" dirty="0" smtClean="0">
                <a:latin typeface="Verdana" panose="020B0604030504040204" pitchFamily="34" charset="0"/>
                <a:ea typeface="Verdana" panose="020B0604030504040204" pitchFamily="34" charset="0"/>
              </a:rPr>
              <a:t>Note</a:t>
            </a:r>
            <a:r>
              <a:rPr lang="en-US" sz="2200" b="1" dirty="0">
                <a:latin typeface="Verdana" panose="020B0604030504040204" pitchFamily="34" charset="0"/>
                <a:ea typeface="Verdana" panose="020B0604030504040204" pitchFamily="34" charset="0"/>
              </a:rPr>
              <a:t>: You can search for multiple classes at one time.</a:t>
            </a:r>
            <a:r>
              <a:rPr lang="en-US" sz="2000" dirty="0"/>
              <a:t/>
            </a:r>
            <a:br>
              <a:rPr lang="en-US" sz="2000" dirty="0"/>
            </a:br>
            <a:endParaRPr lang="en-US" sz="2000" dirty="0"/>
          </a:p>
        </p:txBody>
      </p:sp>
      <p:pic>
        <p:nvPicPr>
          <p:cNvPr id="7" name="Picture 6"/>
          <p:cNvPicPr>
            <a:picLocks noChangeAspect="1"/>
          </p:cNvPicPr>
          <p:nvPr/>
        </p:nvPicPr>
        <p:blipFill>
          <a:blip r:embed="rId4"/>
          <a:stretch>
            <a:fillRect/>
          </a:stretch>
        </p:blipFill>
        <p:spPr>
          <a:xfrm>
            <a:off x="1919884" y="1690687"/>
            <a:ext cx="7658315" cy="4043993"/>
          </a:xfrm>
          <a:prstGeom prst="rect">
            <a:avLst/>
          </a:prstGeom>
        </p:spPr>
      </p:pic>
    </p:spTree>
    <p:extLst>
      <p:ext uri="{BB962C8B-B14F-4D97-AF65-F5344CB8AC3E}">
        <p14:creationId xmlns:p14="http://schemas.microsoft.com/office/powerpoint/2010/main" val="3125622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DF3597-3BAF-D448-BB15-0F3977BDF4EE}"/>
              </a:ext>
            </a:extLst>
          </p:cNvPr>
          <p:cNvSpPr>
            <a:spLocks noGrp="1"/>
          </p:cNvSpPr>
          <p:nvPr>
            <p:ph type="title"/>
          </p:nvPr>
        </p:nvSpPr>
        <p:spPr>
          <a:xfrm>
            <a:off x="880590" y="256123"/>
            <a:ext cx="10515600" cy="1325563"/>
          </a:xfrm>
        </p:spPr>
        <p:txBody>
          <a:bodyPr>
            <a:normAutofit/>
          </a:bodyPr>
          <a:lstStyle/>
          <a:p>
            <a:pPr algn="ctr"/>
            <a:r>
              <a:rPr lang="en-US" sz="2200" b="1" dirty="0" smtClean="0">
                <a:latin typeface="Verdana" panose="020B0604030504040204" pitchFamily="34" charset="0"/>
                <a:ea typeface="Verdana" panose="020B0604030504040204" pitchFamily="34" charset="0"/>
              </a:rPr>
              <a:t>Select what book you are purchasing and then click </a:t>
            </a:r>
            <a:br>
              <a:rPr lang="en-US" sz="2200" b="1" dirty="0" smtClean="0">
                <a:latin typeface="Verdana" panose="020B0604030504040204" pitchFamily="34" charset="0"/>
                <a:ea typeface="Verdana" panose="020B0604030504040204" pitchFamily="34" charset="0"/>
              </a:rPr>
            </a:br>
            <a:r>
              <a:rPr lang="en-US" sz="2200" b="1" dirty="0" smtClean="0">
                <a:latin typeface="Verdana" panose="020B0604030504040204" pitchFamily="34" charset="0"/>
                <a:ea typeface="Verdana" panose="020B0604030504040204" pitchFamily="34" charset="0"/>
              </a:rPr>
              <a:t>‘</a:t>
            </a:r>
            <a:r>
              <a:rPr lang="en-US" sz="2200" b="1" dirty="0">
                <a:latin typeface="Verdana" panose="020B0604030504040204" pitchFamily="34" charset="0"/>
                <a:ea typeface="Verdana" panose="020B0604030504040204" pitchFamily="34" charset="0"/>
              </a:rPr>
              <a:t>ADD 1 ITEM TO BAG</a:t>
            </a:r>
            <a:r>
              <a:rPr lang="en-US" sz="2200" b="1" dirty="0" smtClean="0">
                <a:latin typeface="Verdana" panose="020B0604030504040204" pitchFamily="34" charset="0"/>
                <a:ea typeface="Verdana" panose="020B0604030504040204" pitchFamily="34" charset="0"/>
              </a:rPr>
              <a:t>’ </a:t>
            </a:r>
            <a:endParaRPr lang="en-US" sz="2200" b="1" dirty="0">
              <a:latin typeface="Verdana" panose="020B0604030504040204" pitchFamily="34" charset="0"/>
              <a:ea typeface="Verdana" panose="020B0604030504040204" pitchFamily="34" charset="0"/>
            </a:endParaRPr>
          </a:p>
        </p:txBody>
      </p:sp>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pic>
        <p:nvPicPr>
          <p:cNvPr id="8" name="Picture 7"/>
          <p:cNvPicPr>
            <a:picLocks noChangeAspect="1"/>
          </p:cNvPicPr>
          <p:nvPr/>
        </p:nvPicPr>
        <p:blipFill>
          <a:blip r:embed="rId4"/>
          <a:stretch>
            <a:fillRect/>
          </a:stretch>
        </p:blipFill>
        <p:spPr>
          <a:xfrm>
            <a:off x="2409106" y="1715101"/>
            <a:ext cx="7458568" cy="4252795"/>
          </a:xfrm>
          <a:prstGeom prst="rect">
            <a:avLst/>
          </a:prstGeom>
        </p:spPr>
      </p:pic>
    </p:spTree>
    <p:extLst>
      <p:ext uri="{BB962C8B-B14F-4D97-AF65-F5344CB8AC3E}">
        <p14:creationId xmlns:p14="http://schemas.microsoft.com/office/powerpoint/2010/main" val="1291293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01672" y="4466122"/>
            <a:ext cx="1096956" cy="1555682"/>
          </a:xfrm>
          <a:prstGeom prst="rect">
            <a:avLst/>
          </a:prstGeom>
        </p:spPr>
      </p:pic>
      <p:sp>
        <p:nvSpPr>
          <p:cNvPr id="9" name="Title 1">
            <a:extLst>
              <a:ext uri="{FF2B5EF4-FFF2-40B4-BE49-F238E27FC236}">
                <a16:creationId xmlns:a16="http://schemas.microsoft.com/office/drawing/2014/main" id="{61BA54DB-9E9A-D34F-9682-AE842FEEAC6D}"/>
              </a:ext>
            </a:extLst>
          </p:cNvPr>
          <p:cNvSpPr>
            <a:spLocks noGrp="1"/>
          </p:cNvSpPr>
          <p:nvPr>
            <p:ph type="title"/>
          </p:nvPr>
        </p:nvSpPr>
        <p:spPr>
          <a:xfrm>
            <a:off x="838200" y="257643"/>
            <a:ext cx="10515600" cy="1325563"/>
          </a:xfrm>
        </p:spPr>
        <p:txBody>
          <a:bodyPr>
            <a:noAutofit/>
          </a:bodyPr>
          <a:lstStyle/>
          <a:p>
            <a:pPr algn="ctr"/>
            <a:r>
              <a:rPr lang="en-US" sz="2200" b="1" dirty="0" smtClean="0">
                <a:latin typeface="Verdana" panose="020B0604030504040204" pitchFamily="34" charset="0"/>
                <a:ea typeface="Verdana" panose="020B0604030504040204" pitchFamily="34" charset="0"/>
              </a:rPr>
              <a:t>Your item will be displayed. </a:t>
            </a:r>
            <a:br>
              <a:rPr lang="en-US" sz="2200" b="1" dirty="0" smtClean="0">
                <a:latin typeface="Verdana" panose="020B0604030504040204" pitchFamily="34" charset="0"/>
                <a:ea typeface="Verdana" panose="020B0604030504040204" pitchFamily="34" charset="0"/>
              </a:rPr>
            </a:br>
            <a:r>
              <a:rPr lang="en-US" sz="2200" b="1" dirty="0" smtClean="0">
                <a:latin typeface="Verdana" panose="020B0604030504040204" pitchFamily="34" charset="0"/>
                <a:ea typeface="Verdana" panose="020B0604030504040204" pitchFamily="34" charset="0"/>
              </a:rPr>
              <a:t>You can then choose to proceed to checkout or continue to shop.</a:t>
            </a:r>
            <a:endParaRPr lang="en-US" sz="2200" b="1" dirty="0">
              <a:latin typeface="Verdana" panose="020B0604030504040204" pitchFamily="34" charset="0"/>
              <a:ea typeface="Verdana" panose="020B0604030504040204" pitchFamily="34" charset="0"/>
            </a:endParaRPr>
          </a:p>
        </p:txBody>
      </p:sp>
      <p:pic>
        <p:nvPicPr>
          <p:cNvPr id="5" name="Picture 4"/>
          <p:cNvPicPr>
            <a:picLocks noChangeAspect="1"/>
          </p:cNvPicPr>
          <p:nvPr/>
        </p:nvPicPr>
        <p:blipFill rotWithShape="1">
          <a:blip r:embed="rId4"/>
          <a:srcRect r="12226" b="28767"/>
          <a:stretch/>
        </p:blipFill>
        <p:spPr>
          <a:xfrm>
            <a:off x="2315269" y="1772935"/>
            <a:ext cx="7561462" cy="3804299"/>
          </a:xfrm>
          <a:prstGeom prst="rect">
            <a:avLst/>
          </a:prstGeom>
        </p:spPr>
      </p:pic>
    </p:spTree>
    <p:extLst>
      <p:ext uri="{BB962C8B-B14F-4D97-AF65-F5344CB8AC3E}">
        <p14:creationId xmlns:p14="http://schemas.microsoft.com/office/powerpoint/2010/main" val="3689667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99F1F9-26C6-7343-8D6A-22820EA36601}"/>
              </a:ext>
            </a:extLst>
          </p:cNvPr>
          <p:cNvPicPr>
            <a:picLocks noChangeAspect="1"/>
          </p:cNvPicPr>
          <p:nvPr/>
        </p:nvPicPr>
        <p:blipFill>
          <a:blip r:embed="rId3"/>
          <a:stretch>
            <a:fillRect/>
          </a:stretch>
        </p:blipFill>
        <p:spPr>
          <a:xfrm>
            <a:off x="10854889" y="4615648"/>
            <a:ext cx="1096956" cy="1555682"/>
          </a:xfrm>
          <a:prstGeom prst="rect">
            <a:avLst/>
          </a:prstGeom>
        </p:spPr>
      </p:pic>
      <p:pic>
        <p:nvPicPr>
          <p:cNvPr id="7" name="Picture 6"/>
          <p:cNvPicPr>
            <a:picLocks noChangeAspect="1"/>
          </p:cNvPicPr>
          <p:nvPr/>
        </p:nvPicPr>
        <p:blipFill>
          <a:blip r:embed="rId4"/>
          <a:stretch>
            <a:fillRect/>
          </a:stretch>
        </p:blipFill>
        <p:spPr>
          <a:xfrm>
            <a:off x="2076319" y="1733365"/>
            <a:ext cx="8039362" cy="3972972"/>
          </a:xfrm>
          <a:prstGeom prst="rect">
            <a:avLst/>
          </a:prstGeom>
        </p:spPr>
      </p:pic>
      <p:sp>
        <p:nvSpPr>
          <p:cNvPr id="13" name="Title 1">
            <a:extLst>
              <a:ext uri="{FF2B5EF4-FFF2-40B4-BE49-F238E27FC236}">
                <a16:creationId xmlns:a16="http://schemas.microsoft.com/office/drawing/2014/main" id="{9D328BAE-9EEC-6249-8ABC-59A2EF5975D1}"/>
              </a:ext>
            </a:extLst>
          </p:cNvPr>
          <p:cNvSpPr>
            <a:spLocks noGrp="1"/>
          </p:cNvSpPr>
          <p:nvPr>
            <p:ph type="title"/>
          </p:nvPr>
        </p:nvSpPr>
        <p:spPr/>
        <p:txBody>
          <a:bodyPr>
            <a:normAutofit/>
          </a:bodyPr>
          <a:lstStyle/>
          <a:p>
            <a:pPr algn="ctr"/>
            <a:r>
              <a:rPr lang="en-US" sz="2200" b="1" dirty="0" smtClean="0">
                <a:latin typeface="Verdana" panose="020B0604030504040204" pitchFamily="34" charset="0"/>
                <a:ea typeface="Verdana" panose="020B0604030504040204" pitchFamily="34" charset="0"/>
              </a:rPr>
              <a:t>Once done selecting your items to purchase you will want to view </a:t>
            </a:r>
            <a:r>
              <a:rPr lang="en-US" sz="2200" b="1" dirty="0">
                <a:latin typeface="Verdana" panose="020B0604030504040204" pitchFamily="34" charset="0"/>
                <a:ea typeface="Verdana" panose="020B0604030504040204" pitchFamily="34" charset="0"/>
              </a:rPr>
              <a:t>your </a:t>
            </a:r>
            <a:r>
              <a:rPr lang="en-US" sz="2200" b="1" dirty="0" smtClean="0">
                <a:latin typeface="Verdana" panose="020B0604030504040204" pitchFamily="34" charset="0"/>
                <a:ea typeface="Verdana" panose="020B0604030504040204" pitchFamily="34" charset="0"/>
              </a:rPr>
              <a:t>items that are in your cart. If </a:t>
            </a:r>
            <a:r>
              <a:rPr lang="en-US" sz="2200" b="1" dirty="0">
                <a:latin typeface="Verdana" panose="020B0604030504040204" pitchFamily="34" charset="0"/>
                <a:ea typeface="Verdana" panose="020B0604030504040204" pitchFamily="34" charset="0"/>
              </a:rPr>
              <a:t>correct, click on ‘CHECKOUT’.</a:t>
            </a:r>
          </a:p>
        </p:txBody>
      </p:sp>
    </p:spTree>
    <p:extLst>
      <p:ext uri="{BB962C8B-B14F-4D97-AF65-F5344CB8AC3E}">
        <p14:creationId xmlns:p14="http://schemas.microsoft.com/office/powerpoint/2010/main" val="2697745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CEEF3A6F5D6741A596E0329933C14A" ma:contentTypeVersion="13" ma:contentTypeDescription="Create a new document." ma:contentTypeScope="" ma:versionID="8456683a7aa5473e40b10e0b2a79882e">
  <xsd:schema xmlns:xsd="http://www.w3.org/2001/XMLSchema" xmlns:xs="http://www.w3.org/2001/XMLSchema" xmlns:p="http://schemas.microsoft.com/office/2006/metadata/properties" xmlns:ns3="8bcdfcc3-5b77-495b-8b9b-a9989eb55a3b" xmlns:ns4="4bc9cff2-3b66-4d90-8090-96b59e493d93" targetNamespace="http://schemas.microsoft.com/office/2006/metadata/properties" ma:root="true" ma:fieldsID="7184578b88a2a49cc2dee1d58b8c7c8b" ns3:_="" ns4:_="">
    <xsd:import namespace="8bcdfcc3-5b77-495b-8b9b-a9989eb55a3b"/>
    <xsd:import namespace="4bc9cff2-3b66-4d90-8090-96b59e493d93"/>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dfcc3-5b77-495b-8b9b-a9989eb55a3b"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c9cff2-3b66-4d90-8090-96b59e493d9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DCF3A5-ED08-4A77-979B-A3AD9E8D88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dfcc3-5b77-495b-8b9b-a9989eb55a3b"/>
    <ds:schemaRef ds:uri="4bc9cff2-3b66-4d90-8090-96b59e493d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F99875-C8B5-42D2-8C72-E2368C20AA59}">
  <ds:schemaRefs>
    <ds:schemaRef ds:uri="http://schemas.microsoft.com/sharepoint/v3/contenttype/forms"/>
  </ds:schemaRefs>
</ds:datastoreItem>
</file>

<file path=customXml/itemProps3.xml><?xml version="1.0" encoding="utf-8"?>
<ds:datastoreItem xmlns:ds="http://schemas.openxmlformats.org/officeDocument/2006/customXml" ds:itemID="{575C0E1C-BC8C-4088-9E38-3D3D6DCD686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elements/1.1/"/>
    <ds:schemaRef ds:uri="http://www.w3.org/XML/1998/namespace"/>
    <ds:schemaRef ds:uri="http://schemas.microsoft.com/office/infopath/2007/PartnerControls"/>
    <ds:schemaRef ds:uri="4bc9cff2-3b66-4d90-8090-96b59e493d93"/>
    <ds:schemaRef ds:uri="8bcdfcc3-5b77-495b-8b9b-a9989eb55a3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217</TotalTime>
  <Words>655</Words>
  <Application>Microsoft Office PowerPoint</Application>
  <PresentationFormat>Widescreen</PresentationFormat>
  <Paragraphs>40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Verdana</vt:lpstr>
      <vt:lpstr>Office Theme</vt:lpstr>
      <vt:lpstr>How to Order Your Textbooks </vt:lpstr>
      <vt:lpstr>Before you begin, please have your Owens class schedule available.  An example is located here. </vt:lpstr>
      <vt:lpstr>Bookstore Website</vt:lpstr>
      <vt:lpstr>PowerPoint Presentation</vt:lpstr>
      <vt:lpstr>Select the term you are searching from the drop down menu</vt:lpstr>
      <vt:lpstr>Refer to your class schedule to complete the ‘Shop by Course’ section.  An example has been provided as a reference below. Note: You can search for multiple classes at one time. </vt:lpstr>
      <vt:lpstr>Select what book you are purchasing and then click  ‘ADD 1 ITEM TO BAG’ </vt:lpstr>
      <vt:lpstr>Your item will be displayed.  You can then choose to proceed to checkout or continue to shop.</vt:lpstr>
      <vt:lpstr>Once done selecting your items to purchase you will want to view your items that are in your cart. If correct, click on ‘CHECKOUT’.</vt:lpstr>
      <vt:lpstr>Select the option you prefer and then click  ‘PROCEED TO CHECKOUT’</vt:lpstr>
      <vt:lpstr>It is best to create an account so that your information can be saved for a faster checkout of any future bookstore purchases you may need to make. If you do not want to create an account, click on ‘Continue as Guest’ and enter your Owens student email address. Once finished, click on ‘PROCEED TO DELIVERY OPTIONS’.</vt:lpstr>
      <vt:lpstr>Enter the address you want your order shipped to.  Then click on ‘PROCEED TO PAYMENT METHOD’.</vt:lpstr>
      <vt:lpstr>There are three different payment options available:   Book Vouchers Credit/Debit or Gift Cards PayPal  The next two slides provide additional details on the payment options. Select the option that best applies to you.</vt:lpstr>
      <vt:lpstr>Book Voucher Payment Methods</vt:lpstr>
      <vt:lpstr>Credit/Debit or Gift Card Payment Methods</vt:lpstr>
      <vt:lpstr>If everything looks correct, click on  ‘PROCEED TO CONTACT INFORMATION’</vt:lpstr>
      <vt:lpstr>Enter your current phone number click on ‘PLACE ORDER’ to complete your purchase.</vt:lpstr>
      <vt:lpstr>YOU’RE DONE!!</vt:lpstr>
      <vt:lpstr>Bookstore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goes here</dc:title>
  <dc:creator>Microsoft Office User</dc:creator>
  <cp:lastModifiedBy>Carla A. Pinson</cp:lastModifiedBy>
  <cp:revision>34</cp:revision>
  <dcterms:created xsi:type="dcterms:W3CDTF">2019-11-07T18:12:49Z</dcterms:created>
  <dcterms:modified xsi:type="dcterms:W3CDTF">2020-08-21T18:59:40Z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0x010100E8CEEF3A6F5D6741A596E0329933C14A</vt:lpwstr>
  </property>
</Properties>
</file>